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3" r:id="rId6"/>
    <p:sldMasterId id="2147483681" r:id="rId7"/>
    <p:sldMasterId id="2147483696" r:id="rId8"/>
    <p:sldMasterId id="2147483714" r:id="rId9"/>
    <p:sldMasterId id="2147483729" r:id="rId10"/>
    <p:sldMasterId id="2147483743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y="13716000" cx="24384000"/>
  <p:notesSz cx="6858000" cy="9144000"/>
  <p:embeddedFontLst>
    <p:embeddedFont>
      <p:font typeface="Roboto Black"/>
      <p:bold r:id="rId38"/>
      <p:boldItalic r:id="rId39"/>
    </p:embeddedFont>
    <p:embeddedFont>
      <p:font typeface="Roboto Thin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Roboto Medium"/>
      <p:regular r:id="rId48"/>
      <p:bold r:id="rId49"/>
      <p:italic r:id="rId50"/>
      <p:boldItalic r:id="rId51"/>
    </p:embeddedFont>
    <p:embeddedFont>
      <p:font typeface="Roboto Light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000000"/>
          </p15:clr>
        </p15:guide>
        <p15:guide id="2" pos="76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6" roundtripDataSignature="AMtx7mhwM0maHKSpMnn7DSaI4mFC+tKq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112C09-176D-43B4-B92D-B0764A9BB095}">
  <a:tblStyle styleId="{F8112C09-176D-43B4-B92D-B0764A9BB09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D4EC39E-9498-4433-B809-FE15122E94B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Thin-regular.fntdata"/><Relationship Id="rId42" Type="http://schemas.openxmlformats.org/officeDocument/2006/relationships/font" Target="fonts/RobotoThin-italic.fntdata"/><Relationship Id="rId41" Type="http://schemas.openxmlformats.org/officeDocument/2006/relationships/font" Target="fonts/RobotoThin-bold.fntdata"/><Relationship Id="rId44" Type="http://schemas.openxmlformats.org/officeDocument/2006/relationships/font" Target="fonts/Roboto-regular.fntdata"/><Relationship Id="rId43" Type="http://schemas.openxmlformats.org/officeDocument/2006/relationships/font" Target="fonts/RobotoThin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RobotoMedium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RobotoMedium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3" Type="http://schemas.openxmlformats.org/officeDocument/2006/relationships/slide" Target="slides/slide21.xml"/><Relationship Id="rId32" Type="http://schemas.openxmlformats.org/officeDocument/2006/relationships/slide" Target="slides/slide20.xml"/><Relationship Id="rId35" Type="http://schemas.openxmlformats.org/officeDocument/2006/relationships/slide" Target="slides/slide23.xml"/><Relationship Id="rId34" Type="http://schemas.openxmlformats.org/officeDocument/2006/relationships/slide" Target="slides/slide22.xml"/><Relationship Id="rId37" Type="http://schemas.openxmlformats.org/officeDocument/2006/relationships/slide" Target="slides/slide25.xml"/><Relationship Id="rId36" Type="http://schemas.openxmlformats.org/officeDocument/2006/relationships/slide" Target="slides/slide24.xml"/><Relationship Id="rId39" Type="http://schemas.openxmlformats.org/officeDocument/2006/relationships/font" Target="fonts/RobotoBlack-boldItalic.fntdata"/><Relationship Id="rId38" Type="http://schemas.openxmlformats.org/officeDocument/2006/relationships/font" Target="fonts/RobotoBlack-bold.fntdata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9" Type="http://schemas.openxmlformats.org/officeDocument/2006/relationships/slide" Target="slides/slide17.xml"/><Relationship Id="rId51" Type="http://schemas.openxmlformats.org/officeDocument/2006/relationships/font" Target="fonts/RobotoMedium-boldItalic.fntdata"/><Relationship Id="rId50" Type="http://schemas.openxmlformats.org/officeDocument/2006/relationships/font" Target="fonts/RobotoMedium-italic.fntdata"/><Relationship Id="rId53" Type="http://schemas.openxmlformats.org/officeDocument/2006/relationships/font" Target="fonts/RobotoLight-bold.fntdata"/><Relationship Id="rId52" Type="http://schemas.openxmlformats.org/officeDocument/2006/relationships/font" Target="fonts/RobotoLight-regular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RobotoLight-bold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RobotoLight-italic.fntdata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56" Type="http://customschemas.google.com/relationships/presentationmetadata" Target="metadata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1e5e32ccb0_0_4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6" name="Google Shape;666;g21e5e32ccb0_0_4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21e5e32ccb0_0_336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3" name="Google Shape;983;g21e5e32ccb0_0_3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1e5e32ccb0_0_3025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9" name="Google Shape;989;g21e5e32ccb0_0_3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g21e5e32ccb0_0_2797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g21e5e32ccb0_0_2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1e5e32ccb0_0_2573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5" name="Google Shape;1005;g21e5e32ccb0_0_2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21e5e32ccb0_0_2297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1" name="Google Shape;1011;g21e5e32ccb0_0_2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21e5e32ccb0_0_203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9" name="Google Shape;1069;g21e5e32ccb0_0_2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During each phase of the construction period, only interest is paid on outstanding bank debt for that phase, after which payments begin on a declining balance.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1e5e32ccb0_0_5167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7" name="Google Shape;1087;g21e5e32ccb0_0_5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Total investments – including inflation and 25% contingency – are estimated to amount to USD 210 M; total phase 1 investments are estimated to amount to USD 163 M.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Investments also include a small share of general port investments.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21e5e32ccb0_0_177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4" name="Google Shape;1104;g21e5e32ccb0_0_17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21e5e32ccb0_0_516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5" name="Google Shape;1145;g21e5e32ccb0_0_5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1e5e32ccb0_0_1445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1" name="Google Shape;1151;g21e5e32ccb0_0_1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1e5e32ccb0_0_4350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4" name="Google Shape;674;g21e5e32ccb0_0_4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21e5e32ccb0_0_1112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6" name="Google Shape;1266;g21e5e32ccb0_0_1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21e5e32ccb0_0_88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2" name="Google Shape;1272;g21e5e32ccb0_0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21e5e32ccb0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8" name="Google Shape;1278;g21e5e32ccb0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2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21e5e32ccb0_0_4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4" name="Google Shape;1294;g21e5e32ccb0_0_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9" name="Shape 1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" name="Google Shape;1310;g21e5e32ccb0_0_424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1" name="Google Shape;1311;g21e5e32ccb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21e5e32ccb0_0_429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7" name="Google Shape;1317;g21e5e32ccb0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21e5e32ccb0_0_4366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1" name="Google Shape;691;g21e5e32ccb0_0_4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1e5e32ccb0_0_4419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21e5e32ccb0_0_4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1e5e32ccb0_0_4468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21e5e32ccb0_0_4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21e5e32ccb0_0_44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9" name="Google Shape;819;g21e5e32ccb0_0_44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21e5e32ccb0_0_4505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1" name="Google Shape;831;g21e5e32ccb0_0_45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1e5e32ccb0_0_3606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g21e5e32ccb0_0_36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1e5e32ccb0_0_3253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9" name="Google Shape;869;g21e5e32ccb0_0_3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g21e5e32ccb0_0_45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21e5e32ccb0_0_453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16" name="Google Shape;16;g21e5e32ccb0_0_453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g21e5e32ccb0_0_45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21e5e32ccb0_0_4575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6" name="Google Shape;66;g21e5e32ccb0_0_457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g21e5e32ccb0_0_4575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68" name="Google Shape;68;g21e5e32ccb0_0_4575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69" name="Google Shape;69;g21e5e32ccb0_0_45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1e5e32ccb0_0_74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3" name="Google Shape;643;g21e5e32ccb0_0_743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44" name="Google Shape;644;g21e5e32ccb0_0_7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5" name="Google Shape;645;g21e5e32ccb0_0_7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6" name="Google Shape;646;g21e5e32ccb0_0_7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1e5e32ccb0_0_749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9" name="Google Shape;649;g21e5e32ccb0_0_749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50" name="Google Shape;650;g21e5e32ccb0_0_74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g21e5e32ccb0_0_74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2" name="Google Shape;652;g21e5e32ccb0_0_74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1e5e32ccb0_0_75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55" name="Google Shape;655;g21e5e32ccb0_0_75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6" name="Google Shape;656;g21e5e32ccb0_0_755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g21e5e32ccb0_0_7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g21e5e32ccb0_0_7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g21e5e32ccb0_0_76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61" name="Google Shape;661;g21e5e32ccb0_0_760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62" name="Google Shape;662;g21e5e32ccb0_0_76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63" name="Google Shape;663;g21e5e32ccb0_0_7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21e5e32ccb0_0_45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21e5e32ccb0_0_4582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73" name="Google Shape;73;g21e5e32ccb0_0_458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g21e5e32ccb0_0_45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g21e5e32ccb0_0_45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21e5e32ccb0_0_4587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78" name="Google Shape;78;g21e5e32ccb0_0_4587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79" name="Google Shape;79;g21e5e32ccb0_0_458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21e5e32ccb0_0_45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e5e32ccb0_0_459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3" name="Google Shape;83;g21e5e32ccb0_0_45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e5e32ccb0_0_4596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86" name="Google Shape;86;g21e5e32ccb0_0_459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87" name="Google Shape;87;g21e5e32ccb0_0_4596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1e5e32ccb0_0_4596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defRPr b="0" i="0" sz="2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1e5e32ccb0_0_4596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e5e32ccb0_0_4688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8" name="Google Shape;98;g21e5e32ccb0_0_4688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9" name="Google Shape;99;g21e5e32ccb0_0_4688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6" y="-29734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e5e32ccb0_0_4608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2" name="Google Shape;102;g21e5e32ccb0_0_4608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g21e5e32ccb0_0_4608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g21e5e32ccb0_0_4608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e5e32ccb0_0_4613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7" name="Google Shape;107;g21e5e32ccb0_0_4613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08" name="Google Shape;108;g21e5e32ccb0_0_461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9" name="Google Shape;109;g21e5e32ccb0_0_461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g21e5e32ccb0_0_461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e5e32ccb0_0_4619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" name="Google Shape;113;g21e5e32ccb0_0_4619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4" name="Google Shape;114;g21e5e32ccb0_0_4619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15" name="Google Shape;115;g21e5e32ccb0_0_461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g21e5e32ccb0_0_461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g21e5e32ccb0_0_461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8B8B8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e5e32ccb0_0_4626"/>
          <p:cNvSpPr txBox="1"/>
          <p:nvPr>
            <p:ph type="ctrTitle"/>
          </p:nvPr>
        </p:nvSpPr>
        <p:spPr>
          <a:xfrm>
            <a:off x="1828800" y="2743202"/>
            <a:ext cx="20929500" cy="385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0"/>
              <a:buFont typeface="Arial"/>
              <a:buNone/>
              <a:defRPr sz="108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0" name="Google Shape;120;g21e5e32ccb0_0_4626"/>
          <p:cNvSpPr txBox="1"/>
          <p:nvPr>
            <p:ph idx="1" type="subTitle"/>
          </p:nvPr>
        </p:nvSpPr>
        <p:spPr>
          <a:xfrm>
            <a:off x="1828800" y="7010400"/>
            <a:ext cx="1706880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>
                <a:solidFill>
                  <a:srgbClr val="55556F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>
                <a:solidFill>
                  <a:srgbClr val="8B8B8D"/>
                </a:solidFill>
              </a:defRPr>
            </a:lvl2pPr>
            <a:lvl3pPr lvl="2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>
                <a:solidFill>
                  <a:srgbClr val="8B8B8D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>
                <a:solidFill>
                  <a:srgbClr val="8B8B8D"/>
                </a:solidFill>
              </a:defRPr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  <a:defRPr>
                <a:solidFill>
                  <a:srgbClr val="8B8B8D"/>
                </a:solidFill>
              </a:defRPr>
            </a:lvl9pPr>
          </a:lstStyle>
          <a:p/>
        </p:txBody>
      </p:sp>
      <p:sp>
        <p:nvSpPr>
          <p:cNvPr id="121" name="Google Shape;121;g21e5e32ccb0_0_462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g21e5e32ccb0_0_462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g21e5e32ccb0_0_462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4" name="Google Shape;124;g21e5e32ccb0_0_4626"/>
          <p:cNvCxnSpPr/>
          <p:nvPr/>
        </p:nvCxnSpPr>
        <p:spPr>
          <a:xfrm>
            <a:off x="1828800" y="6797040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21e5e32ccb0_0_45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21e5e32ccb0_0_454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20" name="Google Shape;20;g21e5e32ccb0_0_4546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" name="Google Shape;21;g21e5e32ccb0_0_4546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e5e32ccb0_0_4633"/>
          <p:cNvSpPr txBox="1"/>
          <p:nvPr>
            <p:ph type="title"/>
          </p:nvPr>
        </p:nvSpPr>
        <p:spPr>
          <a:xfrm>
            <a:off x="1926168" y="4724402"/>
            <a:ext cx="2072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sz="96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7" name="Google Shape;127;g21e5e32ccb0_0_4633"/>
          <p:cNvSpPr txBox="1"/>
          <p:nvPr>
            <p:ph idx="1" type="body"/>
          </p:nvPr>
        </p:nvSpPr>
        <p:spPr>
          <a:xfrm>
            <a:off x="1926168" y="9253730"/>
            <a:ext cx="207264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None/>
              <a:defRPr sz="48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8" name="Google Shape;128;g21e5e32ccb0_0_4633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9" name="Google Shape;129;g21e5e32ccb0_0_4633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g21e5e32ccb0_0_4633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1" name="Google Shape;131;g21e5e32ccb0_0_4633"/>
          <p:cNvCxnSpPr/>
          <p:nvPr/>
        </p:nvCxnSpPr>
        <p:spPr>
          <a:xfrm>
            <a:off x="1950720" y="9198864"/>
            <a:ext cx="20929500" cy="330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e5e32ccb0_0_4640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g21e5e32ccb0_0_4640"/>
          <p:cNvSpPr txBox="1"/>
          <p:nvPr>
            <p:ph idx="1" type="body"/>
          </p:nvPr>
        </p:nvSpPr>
        <p:spPr>
          <a:xfrm>
            <a:off x="1219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5" name="Google Shape;135;g21e5e32ccb0_0_4640"/>
          <p:cNvSpPr txBox="1"/>
          <p:nvPr>
            <p:ph idx="2" type="body"/>
          </p:nvPr>
        </p:nvSpPr>
        <p:spPr>
          <a:xfrm>
            <a:off x="12395200" y="3346704"/>
            <a:ext cx="10769700" cy="9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334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1pPr>
            <a:lvl2pPr indent="-48895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2pPr>
            <a:lvl3pPr indent="-4572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•"/>
              <a:defRPr sz="4000"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/>
        </p:txBody>
      </p:sp>
      <p:sp>
        <p:nvSpPr>
          <p:cNvPr id="136" name="Google Shape;136;g21e5e32ccb0_0_4640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g21e5e32ccb0_0_4640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g21e5e32ccb0_0_4640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e5e32ccb0_0_4647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g21e5e32ccb0_0_4647"/>
          <p:cNvSpPr txBox="1"/>
          <p:nvPr>
            <p:ph idx="1" type="body"/>
          </p:nvPr>
        </p:nvSpPr>
        <p:spPr>
          <a:xfrm>
            <a:off x="121920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2" name="Google Shape;142;g21e5e32ccb0_0_4647"/>
          <p:cNvSpPr txBox="1"/>
          <p:nvPr>
            <p:ph idx="2" type="body"/>
          </p:nvPr>
        </p:nvSpPr>
        <p:spPr>
          <a:xfrm>
            <a:off x="121920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3" name="Google Shape;143;g21e5e32ccb0_0_4647"/>
          <p:cNvSpPr txBox="1"/>
          <p:nvPr>
            <p:ph idx="3" type="body"/>
          </p:nvPr>
        </p:nvSpPr>
        <p:spPr>
          <a:xfrm>
            <a:off x="12679680" y="3352800"/>
            <a:ext cx="10485300" cy="127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0"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None/>
              <a:defRPr b="1" sz="4000"/>
            </a:lvl2pPr>
            <a:lvl3pPr indent="-2286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None/>
              <a:defRPr b="1" sz="36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None/>
              <a:defRPr b="1" sz="3200"/>
            </a:lvl9pPr>
          </a:lstStyle>
          <a:p/>
        </p:txBody>
      </p:sp>
      <p:sp>
        <p:nvSpPr>
          <p:cNvPr id="144" name="Google Shape;144;g21e5e32ccb0_0_4647"/>
          <p:cNvSpPr txBox="1"/>
          <p:nvPr>
            <p:ph idx="4" type="body"/>
          </p:nvPr>
        </p:nvSpPr>
        <p:spPr>
          <a:xfrm>
            <a:off x="12679680" y="4876800"/>
            <a:ext cx="104853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100"/>
              <a:buChar char="•"/>
              <a:defRPr sz="4800"/>
            </a:lvl1pPr>
            <a:lvl2pPr indent="-4445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400"/>
              <a:buChar char="•"/>
              <a:defRPr sz="4000"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600"/>
            </a:lvl3pPr>
            <a:lvl4pPr indent="-4318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4pPr>
            <a:lvl5pPr indent="-4318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5pPr>
            <a:lvl6pPr indent="-4318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6pPr>
            <a:lvl7pPr indent="-4318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7pPr>
            <a:lvl8pPr indent="-4318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8pPr>
            <a:lvl9pPr indent="-431800" lvl="8" marL="411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/>
            </a:lvl9pPr>
          </a:lstStyle>
          <a:p/>
        </p:txBody>
      </p:sp>
      <p:sp>
        <p:nvSpPr>
          <p:cNvPr id="145" name="Google Shape;145;g21e5e32ccb0_0_464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g21e5e32ccb0_0_464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7" name="Google Shape;147;g21e5e32ccb0_0_464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8" name="Google Shape;148;g21e5e32ccb0_0_4647"/>
          <p:cNvCxnSpPr/>
          <p:nvPr/>
        </p:nvCxnSpPr>
        <p:spPr>
          <a:xfrm rot="5400000">
            <a:off x="7483967" y="8091331"/>
            <a:ext cx="94182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e5e32ccb0_0_4657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g21e5e32ccb0_0_4657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2" name="Google Shape;152;g21e5e32ccb0_0_4657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e5e32ccb0_0_4661"/>
          <p:cNvSpPr txBox="1"/>
          <p:nvPr>
            <p:ph type="title"/>
          </p:nvPr>
        </p:nvSpPr>
        <p:spPr>
          <a:xfrm>
            <a:off x="1219200" y="1584160"/>
            <a:ext cx="5706000" cy="252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g21e5e32ccb0_0_4661"/>
          <p:cNvSpPr txBox="1"/>
          <p:nvPr>
            <p:ph idx="1" type="body"/>
          </p:nvPr>
        </p:nvSpPr>
        <p:spPr>
          <a:xfrm>
            <a:off x="7924800" y="1584160"/>
            <a:ext cx="15240000" cy="1115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71500" lvl="0" marL="45720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ts val="5400"/>
              <a:buChar char="•"/>
              <a:defRPr sz="6400"/>
            </a:lvl1pPr>
            <a:lvl2pPr indent="-533400" lvl="1" marL="9144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4800"/>
              <a:buChar char="•"/>
              <a:defRPr sz="5600"/>
            </a:lvl2pPr>
            <a:lvl3pPr indent="-50165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300"/>
              <a:buChar char="•"/>
              <a:defRPr sz="4800"/>
            </a:lvl3pPr>
            <a:lvl4pPr indent="-4826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4pPr>
            <a:lvl5pPr indent="-4826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5pPr>
            <a:lvl6pPr indent="-4826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6pPr>
            <a:lvl7pPr indent="-4826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7pPr>
            <a:lvl8pPr indent="-4826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8pPr>
            <a:lvl9pPr indent="-4826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Char char="•"/>
              <a:defRPr sz="4000"/>
            </a:lvl9pPr>
          </a:lstStyle>
          <a:p/>
        </p:txBody>
      </p:sp>
      <p:sp>
        <p:nvSpPr>
          <p:cNvPr id="156" name="Google Shape;156;g21e5e32ccb0_0_4661"/>
          <p:cNvSpPr txBox="1"/>
          <p:nvPr>
            <p:ph idx="2" type="body"/>
          </p:nvPr>
        </p:nvSpPr>
        <p:spPr>
          <a:xfrm>
            <a:off x="1219202" y="4261106"/>
            <a:ext cx="5706000" cy="84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7" name="Google Shape;157;g21e5e32ccb0_0_4661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8" name="Google Shape;158;g21e5e32ccb0_0_4661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g21e5e32ccb0_0_4661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0" name="Google Shape;160;g21e5e32ccb0_0_4661"/>
          <p:cNvCxnSpPr/>
          <p:nvPr/>
        </p:nvCxnSpPr>
        <p:spPr>
          <a:xfrm rot="5400000">
            <a:off x="1824261" y="7159961"/>
            <a:ext cx="11155800" cy="4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e5e32ccb0_0_4669"/>
          <p:cNvSpPr txBox="1"/>
          <p:nvPr>
            <p:ph type="title"/>
          </p:nvPr>
        </p:nvSpPr>
        <p:spPr>
          <a:xfrm>
            <a:off x="1219200" y="1584960"/>
            <a:ext cx="5713800" cy="25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  <a:defRPr b="0"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g21e5e32ccb0_0_4669"/>
          <p:cNvSpPr/>
          <p:nvPr>
            <p:ph idx="2" type="pic"/>
          </p:nvPr>
        </p:nvSpPr>
        <p:spPr>
          <a:xfrm>
            <a:off x="7622960" y="1676402"/>
            <a:ext cx="15744900" cy="110010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12700">
              <a:srgbClr val="000000">
                <a:alpha val="58431"/>
              </a:srgbClr>
            </a:outerShdw>
          </a:effectLst>
        </p:spPr>
      </p:sp>
      <p:sp>
        <p:nvSpPr>
          <p:cNvPr id="164" name="Google Shape;164;g21e5e32ccb0_0_4669"/>
          <p:cNvSpPr txBox="1"/>
          <p:nvPr>
            <p:ph idx="1" type="body"/>
          </p:nvPr>
        </p:nvSpPr>
        <p:spPr>
          <a:xfrm>
            <a:off x="1219200" y="4267200"/>
            <a:ext cx="5706000" cy="84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indent="-228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indent="-228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indent="-228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indent="-228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5" name="Google Shape;165;g21e5e32ccb0_0_4669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g21e5e32ccb0_0_4669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g21e5e32ccb0_0_4669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e5e32ccb0_0_4676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g21e5e32ccb0_0_4676"/>
          <p:cNvSpPr txBox="1"/>
          <p:nvPr>
            <p:ph idx="1" type="body"/>
          </p:nvPr>
        </p:nvSpPr>
        <p:spPr>
          <a:xfrm rot="5400000">
            <a:off x="7315200" y="-2895600"/>
            <a:ext cx="9753600" cy="21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1" name="Google Shape;171;g21e5e32ccb0_0_4676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2" name="Google Shape;172;g21e5e32ccb0_0_4676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g21e5e32ccb0_0_4676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e5e32ccb0_0_4682"/>
          <p:cNvSpPr txBox="1"/>
          <p:nvPr>
            <p:ph type="title"/>
          </p:nvPr>
        </p:nvSpPr>
        <p:spPr>
          <a:xfrm rot="5400000">
            <a:off x="14554200" y="4343400"/>
            <a:ext cx="11734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6" name="Google Shape;176;g21e5e32ccb0_0_4682"/>
          <p:cNvSpPr txBox="1"/>
          <p:nvPr>
            <p:ph idx="1" type="body"/>
          </p:nvPr>
        </p:nvSpPr>
        <p:spPr>
          <a:xfrm rot="5400000">
            <a:off x="3378250" y="-939750"/>
            <a:ext cx="11734800" cy="16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2545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1pPr>
            <a:lvl2pPr indent="-42545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100"/>
              <a:buChar char="•"/>
              <a:defRPr/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/>
            </a:lvl3pPr>
            <a:lvl4pPr indent="-4572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4pPr>
            <a:lvl5pPr indent="-4572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5pPr>
            <a:lvl6pPr indent="-4572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  <p:sp>
        <p:nvSpPr>
          <p:cNvPr id="177" name="Google Shape;177;g21e5e32ccb0_0_468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8" name="Google Shape;178;g21e5e32ccb0_0_468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g21e5e32ccb0_0_468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1e5e32ccb0_0_46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1e5e32ccb0_0_4692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3" name="Google Shape;183;g21e5e32ccb0_0_4692"/>
          <p:cNvSpPr txBox="1"/>
          <p:nvPr>
            <p:ph idx="1" type="body"/>
          </p:nvPr>
        </p:nvSpPr>
        <p:spPr>
          <a:xfrm>
            <a:off x="8312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4" name="Google Shape;184;g21e5e32ccb0_0_4692"/>
          <p:cNvSpPr txBox="1"/>
          <p:nvPr>
            <p:ph idx="2" type="body"/>
          </p:nvPr>
        </p:nvSpPr>
        <p:spPr>
          <a:xfrm>
            <a:off x="12886400" y="3073266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85" name="Google Shape;185;g21e5e32ccb0_0_4692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21e5e32ccb0_0_46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1e5e32ccb0_0_4698"/>
          <p:cNvSpPr txBox="1"/>
          <p:nvPr>
            <p:ph type="title"/>
          </p:nvPr>
        </p:nvSpPr>
        <p:spPr>
          <a:xfrm>
            <a:off x="831200" y="577134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89" name="Google Shape;189;g21e5e32ccb0_0_4698"/>
          <p:cNvSpPr txBox="1"/>
          <p:nvPr>
            <p:ph idx="1" type="body"/>
          </p:nvPr>
        </p:nvSpPr>
        <p:spPr>
          <a:xfrm>
            <a:off x="831200" y="3073266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190" name="Google Shape;190;g21e5e32ccb0_0_4698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21e5e32ccb0_0_45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g21e5e32ccb0_0_4525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25" name="Google Shape;25;g21e5e32ccb0_0_4525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6" name="Google Shape;26;g21e5e32ccb0_0_452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g21e5e32ccb0_0_4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 1">
  <p:cSld name="OBJECT_1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e5e32ccb0_0_470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3" name="Google Shape;193;g21e5e32ccb0_0_4703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4" name="Google Shape;194;g21e5e32ccb0_0_4703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5" name="Google Shape;195;g21e5e32ccb0_0_470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g21e5e32ccb0_0_470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g21e5e32ccb0_0_470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1e5e32ccb0_0_471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0" name="Google Shape;200;g21e5e32ccb0_0_471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01" name="Google Shape;201;g21e5e32ccb0_0_471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2" name="Google Shape;202;g21e5e32ccb0_0_471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g21e5e32ccb0_0_471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4" name="Google Shape;204;g21e5e32ccb0_0_47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0876" cy="12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g21e5e32ccb0_0_48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g21e5e32ccb0_0_480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14" name="Google Shape;214;g21e5e32ccb0_0_4807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5" name="Google Shape;215;g21e5e32ccb0_0_4807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16" name="Google Shape;216;g21e5e32ccb0_0_480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g21e5e32ccb0_0_4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1e5e32ccb0_0_481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20" name="Google Shape;220;g21e5e32ccb0_0_4813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21" name="Google Shape;221;g21e5e32ccb0_0_481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1e5e32ccb0_0_480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24" name="Google Shape;224;g21e5e32ccb0_0_480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5" name="Google Shape;225;g21e5e32ccb0_0_4803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1e5e32ccb0_0_4723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8" name="Google Shape;228;g21e5e32ccb0_0_4723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29" name="Google Shape;229;g21e5e32ccb0_0_472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g21e5e32ccb0_0_472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g21e5e32ccb0_0_472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g21e5e32ccb0_0_47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e5e32ccb0_0_473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5" name="Google Shape;235;g21e5e32ccb0_0_473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6" name="Google Shape;236;g21e5e32ccb0_0_473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g21e5e32ccb0_0_473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8" name="Google Shape;238;g21e5e32ccb0_0_473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g21e5e32ccb0_0_47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e5e32ccb0_0_473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2" name="Google Shape;242;g21e5e32ccb0_0_473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3" name="Google Shape;243;g21e5e32ccb0_0_47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g21e5e32ccb0_0_47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5" name="Google Shape;245;g21e5e32ccb0_0_47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6" name="Google Shape;246;g21e5e32ccb0_0_47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1e5e32ccb0_0_474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9" name="Google Shape;249;g21e5e32ccb0_0_4744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0" name="Google Shape;250;g21e5e32ccb0_0_4744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1" name="Google Shape;251;g21e5e32ccb0_0_474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g21e5e32ccb0_0_474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g21e5e32ccb0_0_474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4" name="Google Shape;254;g21e5e32ccb0_0_4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1e5e32ccb0_0_4752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7" name="Google Shape;257;g21e5e32ccb0_0_4752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58" name="Google Shape;258;g21e5e32ccb0_0_4752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9" name="Google Shape;259;g21e5e32ccb0_0_4752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0" name="Google Shape;260;g21e5e32ccb0_0_4752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1" name="Google Shape;261;g21e5e32ccb0_0_475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2" name="Google Shape;262;g21e5e32ccb0_0_475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g21e5e32ccb0_0_475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4" name="Google Shape;264;g21e5e32ccb0_0_47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e5e32ccb0_0_4535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0" name="Google Shape;30;g21e5e32ccb0_0_453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" name="Google Shape;31;g21e5e32ccb0_0_4535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1e5e32ccb0_0_4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1e5e32ccb0_0_476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7" name="Google Shape;267;g21e5e32ccb0_0_476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g21e5e32ccb0_0_476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g21e5e32ccb0_0_476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0" name="Google Shape;270;g21e5e32ccb0_0_47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e5e32ccb0_0_476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3" name="Google Shape;273;g21e5e32ccb0_0_476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4" name="Google Shape;274;g21e5e32ccb0_0_476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5" name="Google Shape;275;g21e5e32ccb0_0_4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e5e32ccb0_0_4773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8" name="Google Shape;278;g21e5e32ccb0_0_4773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79" name="Google Shape;279;g21e5e32ccb0_0_4773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0" name="Google Shape;280;g21e5e32ccb0_0_477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1" name="Google Shape;281;g21e5e32ccb0_0_477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g21e5e32ccb0_0_477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3" name="Google Shape;283;g21e5e32ccb0_0_47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e5e32ccb0_0_4781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g21e5e32ccb0_0_4781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g21e5e32ccb0_0_4781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8" name="Google Shape;288;g21e5e32ccb0_0_478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g21e5e32ccb0_0_478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0" name="Google Shape;290;g21e5e32ccb0_0_478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1" name="Google Shape;291;g21e5e32ccb0_0_47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e5e32ccb0_0_4789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g21e5e32ccb0_0_4789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5" name="Google Shape;295;g21e5e32ccb0_0_478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6" name="Google Shape;296;g21e5e32ccb0_0_478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g21e5e32ccb0_0_478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8" name="Google Shape;298;g21e5e32ccb0_0_47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e5e32ccb0_0_4796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1" name="Google Shape;301;g21e5e32ccb0_0_4796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02" name="Google Shape;302;g21e5e32ccb0_0_479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3" name="Google Shape;303;g21e5e32ccb0_0_479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g21e5e32ccb0_0_479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g21e5e32ccb0_0_47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21e5e32ccb0_0_50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1e5e32ccb0_0_507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3" name="Google Shape;313;g21e5e32ccb0_0_5077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14" name="Google Shape;314;g21e5e32ccb0_0_507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1e5e32ccb0_0_50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1e5e32ccb0_0_508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18" name="Google Shape;318;g21e5e32ccb0_0_5082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19" name="Google Shape;319;g21e5e32ccb0_0_5082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20" name="Google Shape;320;g21e5e32ccb0_0_508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g21e5e32ccb0_0_50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1e5e32ccb0_0_5062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4" name="Google Shape;324;g21e5e32ccb0_0_5062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25" name="Google Shape;325;g21e5e32ccb0_0_506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6" name="Google Shape;326;g21e5e32ccb0_0_50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21e5e32ccb0_0_50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21e5e32ccb0_0_506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30" name="Google Shape;330;g21e5e32ccb0_0_506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g21e5e32ccb0_0_45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g21e5e32ccb0_0_4540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6" name="Google Shape;36;g21e5e32ccb0_0_4540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7" name="Google Shape;37;g21e5e32ccb0_0_454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" name="Google Shape;38;g21e5e32ccb0_0_45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e5e32ccb0_0_507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33" name="Google Shape;333;g21e5e32ccb0_0_507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4" name="Google Shape;334;g21e5e32ccb0_0_5072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g21e5e32ccb0_0_50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g21e5e32ccb0_0_508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21e5e32ccb0_0_508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39" name="Google Shape;339;g21e5e32ccb0_0_508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g21e5e32ccb0_0_50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21e5e32ccb0_0_50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21e5e32ccb0_0_5093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4" name="Google Shape;344;g21e5e32ccb0_0_5093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5" name="Google Shape;345;g21e5e32ccb0_0_509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6" name="Google Shape;346;g21e5e32ccb0_0_50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g21e5e32ccb0_0_50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21e5e32ccb0_0_5099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50" name="Google Shape;350;g21e5e32ccb0_0_509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1" name="Google Shape;351;g21e5e32ccb0_0_50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21e5e32ccb0_0_510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21e5e32ccb0_0_5104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1e5e32ccb0_0_5104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6" name="Google Shape;356;g21e5e32ccb0_0_5104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57" name="Google Shape;357;g21e5e32ccb0_0_5104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58" name="Google Shape;358;g21e5e32ccb0_0_510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9" name="Google Shape;359;g21e5e32ccb0_0_5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21e5e32ccb0_0_5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1e5e32ccb0_0_5112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63" name="Google Shape;363;g21e5e32ccb0_0_511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g21e5e32ccb0_0_5112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365" name="Google Shape;365;g21e5e32ccb0_0_5112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366" name="Google Shape;366;g21e5e32ccb0_0_5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21e5e32ccb0_0_5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1e5e32ccb0_0_5119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370" name="Google Shape;370;g21e5e32ccb0_0_511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1" name="Google Shape;371;g21e5e32ccb0_0_5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21e5e32ccb0_0_5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21e5e32ccb0_0_5124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75" name="Google Shape;375;g21e5e32ccb0_0_5124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76" name="Google Shape;376;g21e5e32ccb0_0_512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7" name="Google Shape;377;g21e5e32ccb0_0_5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1e5e32ccb0_0_513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0" name="Google Shape;380;g21e5e32ccb0_0_5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1e5e32ccb0_0_5133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83" name="Google Shape;383;g21e5e32ccb0_0_5133"/>
          <p:cNvSpPr txBox="1"/>
          <p:nvPr>
            <p:ph idx="1" type="body"/>
          </p:nvPr>
        </p:nvSpPr>
        <p:spPr>
          <a:xfrm>
            <a:off x="1219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4" name="Google Shape;384;g21e5e32ccb0_0_5133"/>
          <p:cNvSpPr txBox="1"/>
          <p:nvPr>
            <p:ph idx="2" type="body"/>
          </p:nvPr>
        </p:nvSpPr>
        <p:spPr>
          <a:xfrm>
            <a:off x="12395200" y="3346704"/>
            <a:ext cx="10769400" cy="9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84200" lvl="0" marL="45720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5600"/>
              <a:buChar char="●"/>
              <a:defRPr sz="6400"/>
            </a:lvl1pPr>
            <a:lvl2pPr indent="-5334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800"/>
              <a:buChar char="○"/>
              <a:defRPr sz="5600"/>
            </a:lvl2pPr>
            <a:lvl3pPr indent="-4953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600"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 sz="4200"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 sz="4200"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 sz="4200"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385" name="Google Shape;385;g21e5e32ccb0_0_5133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6" name="Google Shape;386;g21e5e32ccb0_0_5133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7" name="Google Shape;387;g21e5e32ccb0_0_5133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21e5e32ccb0_0_455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g21e5e32ccb0_0_455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2" name="Google Shape;42;g21e5e32ccb0_0_455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" name="Google Shape;43;g21e5e32ccb0_0_45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e5e32ccb0_0_5140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0" name="Google Shape;390;g21e5e32ccb0_0_5140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391" name="Google Shape;391;g21e5e32ccb0_0_5140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g21e5e32ccb0_0_5140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Google Shape;393;g21e5e32ccb0_0_5140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  <p15:guide id="2" pos="768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1e5e32ccb0_0_5146"/>
          <p:cNvSpPr txBox="1"/>
          <p:nvPr>
            <p:ph type="title"/>
          </p:nvPr>
        </p:nvSpPr>
        <p:spPr>
          <a:xfrm>
            <a:off x="1219200" y="1066800"/>
            <a:ext cx="21945600" cy="19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96" name="Google Shape;396;g21e5e32ccb0_0_5146"/>
          <p:cNvSpPr txBox="1"/>
          <p:nvPr>
            <p:ph idx="1" type="body"/>
          </p:nvPr>
        </p:nvSpPr>
        <p:spPr>
          <a:xfrm>
            <a:off x="121920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7" name="Google Shape;397;g21e5e32ccb0_0_5146"/>
          <p:cNvSpPr txBox="1"/>
          <p:nvPr>
            <p:ph idx="2" type="body"/>
          </p:nvPr>
        </p:nvSpPr>
        <p:spPr>
          <a:xfrm>
            <a:off x="121920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398" name="Google Shape;398;g21e5e32ccb0_0_5146"/>
          <p:cNvSpPr txBox="1"/>
          <p:nvPr>
            <p:ph idx="3" type="body"/>
          </p:nvPr>
        </p:nvSpPr>
        <p:spPr>
          <a:xfrm>
            <a:off x="12679680" y="3352800"/>
            <a:ext cx="10485600" cy="127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-228600" lvl="0" marL="45720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b="0" sz="4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None/>
              <a:defRPr b="1" sz="4600"/>
            </a:lvl2pPr>
            <a:lvl3pPr indent="-2286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4200"/>
            </a:lvl3pPr>
            <a:lvl4pPr indent="-2286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4pPr>
            <a:lvl5pPr indent="-2286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5pPr>
            <a:lvl6pPr indent="-2286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6pPr>
            <a:lvl7pPr indent="-2286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7pPr>
            <a:lvl8pPr indent="-2286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None/>
              <a:defRPr b="1" sz="3800"/>
            </a:lvl8pPr>
            <a:lvl9pPr indent="-2286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None/>
              <a:defRPr b="1" sz="3800"/>
            </a:lvl9pPr>
          </a:lstStyle>
          <a:p/>
        </p:txBody>
      </p:sp>
      <p:sp>
        <p:nvSpPr>
          <p:cNvPr id="399" name="Google Shape;399;g21e5e32ccb0_0_5146"/>
          <p:cNvSpPr txBox="1"/>
          <p:nvPr>
            <p:ph idx="4" type="body"/>
          </p:nvPr>
        </p:nvSpPr>
        <p:spPr>
          <a:xfrm>
            <a:off x="12679680" y="4876800"/>
            <a:ext cx="10485600" cy="79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4800"/>
              <a:buChar char="●"/>
              <a:defRPr sz="5600"/>
            </a:lvl1pPr>
            <a:lvl2pPr indent="-4826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000"/>
              <a:buChar char="○"/>
              <a:defRPr sz="4600"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4200"/>
            </a:lvl3pPr>
            <a:lvl4pPr indent="-4699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4pPr>
            <a:lvl5pPr indent="-4699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5pPr>
            <a:lvl6pPr indent="-4699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 sz="3800"/>
            </a:lvl6pPr>
            <a:lvl7pPr indent="-4699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●"/>
              <a:defRPr sz="3800"/>
            </a:lvl7pPr>
            <a:lvl8pPr indent="-4699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○"/>
              <a:defRPr sz="3800"/>
            </a:lvl8pPr>
            <a:lvl9pPr indent="-4699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3800"/>
              <a:buChar char="■"/>
              <a:defRPr sz="3800"/>
            </a:lvl9pPr>
          </a:lstStyle>
          <a:p/>
        </p:txBody>
      </p:sp>
      <p:sp>
        <p:nvSpPr>
          <p:cNvPr id="400" name="Google Shape;400;g21e5e32ccb0_0_5146"/>
          <p:cNvSpPr txBox="1"/>
          <p:nvPr>
            <p:ph idx="10" type="dt"/>
          </p:nvPr>
        </p:nvSpPr>
        <p:spPr>
          <a:xfrm>
            <a:off x="1219200" y="36576"/>
            <a:ext cx="77214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g21e5e32ccb0_0_5146"/>
          <p:cNvSpPr txBox="1"/>
          <p:nvPr>
            <p:ph idx="11" type="ftr"/>
          </p:nvPr>
        </p:nvSpPr>
        <p:spPr>
          <a:xfrm>
            <a:off x="9144000" y="36576"/>
            <a:ext cx="109728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g21e5e32ccb0_0_5146"/>
          <p:cNvSpPr txBox="1"/>
          <p:nvPr>
            <p:ph idx="12" type="sldNum"/>
          </p:nvPr>
        </p:nvSpPr>
        <p:spPr>
          <a:xfrm>
            <a:off x="20320000" y="36576"/>
            <a:ext cx="2844600" cy="6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03" name="Google Shape;403;g21e5e32ccb0_0_5146"/>
          <p:cNvCxnSpPr/>
          <p:nvPr/>
        </p:nvCxnSpPr>
        <p:spPr>
          <a:xfrm rot="5400000">
            <a:off x="7483817" y="8091182"/>
            <a:ext cx="9418200" cy="2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1e5e32ccb0_0_5156"/>
          <p:cNvSpPr txBox="1"/>
          <p:nvPr>
            <p:ph idx="1" type="body"/>
          </p:nvPr>
        </p:nvSpPr>
        <p:spPr>
          <a:xfrm>
            <a:off x="650245" y="2647952"/>
            <a:ext cx="23085600" cy="9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44500" lvl="0" marL="457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3400"/>
              <a:buChar char="●"/>
              <a:defRPr/>
            </a:lvl1pPr>
            <a:lvl2pPr indent="-444500" lvl="1" marL="914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4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6" name="Google Shape;406;g21e5e32ccb0_0_5156"/>
          <p:cNvSpPr txBox="1"/>
          <p:nvPr>
            <p:ph idx="2" type="body"/>
          </p:nvPr>
        </p:nvSpPr>
        <p:spPr>
          <a:xfrm>
            <a:off x="650245" y="1348742"/>
            <a:ext cx="230856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5450" lIns="211000" spcFirstLastPara="1" rIns="211000" wrap="square" tIns="10545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Char char="●"/>
              <a:defRPr b="0" i="0"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4984"/>
              </a:lnSpc>
              <a:spcBef>
                <a:spcPts val="3200"/>
              </a:spcBef>
              <a:spcAft>
                <a:spcPts val="0"/>
              </a:spcAft>
              <a:buSzPts val="3200"/>
              <a:buChar char="○"/>
              <a:defRPr sz="3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9900" lvl="2" marL="1371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3800"/>
              <a:buChar char="■"/>
              <a:defRPr/>
            </a:lvl3pPr>
            <a:lvl4pPr indent="-495300" lvl="3" marL="18288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4pPr>
            <a:lvl5pPr indent="-495300" lvl="4" marL="22860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5pPr>
            <a:lvl6pPr indent="-495300" lvl="5" marL="27432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■"/>
              <a:defRPr/>
            </a:lvl6pPr>
            <a:lvl7pPr indent="-495300" lvl="6" marL="32004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●"/>
              <a:defRPr/>
            </a:lvl7pPr>
            <a:lvl8pPr indent="-495300" lvl="7" marL="3657600" algn="l">
              <a:lnSpc>
                <a:spcPct val="115000"/>
              </a:lnSpc>
              <a:spcBef>
                <a:spcPts val="3200"/>
              </a:spcBef>
              <a:spcAft>
                <a:spcPts val="0"/>
              </a:spcAft>
              <a:buSzPts val="4200"/>
              <a:buChar char="○"/>
              <a:defRPr/>
            </a:lvl8pPr>
            <a:lvl9pPr indent="-495300" lvl="8" marL="4114800" algn="l">
              <a:lnSpc>
                <a:spcPct val="115000"/>
              </a:lnSpc>
              <a:spcBef>
                <a:spcPts val="3200"/>
              </a:spcBef>
              <a:spcAft>
                <a:spcPts val="3200"/>
              </a:spcAft>
              <a:buSzPts val="4200"/>
              <a:buChar char="■"/>
              <a:defRPr/>
            </a:lvl9pPr>
          </a:lstStyle>
          <a:p/>
        </p:txBody>
      </p:sp>
      <p:sp>
        <p:nvSpPr>
          <p:cNvPr id="407" name="Google Shape;407;g21e5e32ccb0_0_5156"/>
          <p:cNvSpPr txBox="1"/>
          <p:nvPr>
            <p:ph type="title"/>
          </p:nvPr>
        </p:nvSpPr>
        <p:spPr>
          <a:xfrm>
            <a:off x="650245" y="266706"/>
            <a:ext cx="23085600" cy="10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8" name="Google Shape;408;g21e5e32ccb0_0_5156"/>
          <p:cNvSpPr txBox="1"/>
          <p:nvPr>
            <p:ph idx="11" type="ftr"/>
          </p:nvPr>
        </p:nvSpPr>
        <p:spPr>
          <a:xfrm>
            <a:off x="1860352" y="12960740"/>
            <a:ext cx="19038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g21e5e32ccb0_0_5156"/>
          <p:cNvSpPr txBox="1"/>
          <p:nvPr>
            <p:ph idx="12" type="sldNum"/>
          </p:nvPr>
        </p:nvSpPr>
        <p:spPr>
          <a:xfrm>
            <a:off x="193046" y="12960740"/>
            <a:ext cx="13206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5450" lIns="211000" spcFirstLastPara="1" rIns="211000" wrap="square" tIns="105450">
            <a:norm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1e5e32ccb0_0_59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18" name="Google Shape;418;g21e5e32ccb0_0_59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9" name="Google Shape;419;g21e5e32ccb0_0_591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e5e32ccb0_0_522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2" name="Google Shape;422;g21e5e32ccb0_0_522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23" name="Google Shape;423;g21e5e32ccb0_0_52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4" name="Google Shape;424;g21e5e32ccb0_0_52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5" name="Google Shape;425;g21e5e32ccb0_0_52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1e5e32ccb0_0_528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8" name="Google Shape;428;g21e5e32ccb0_0_528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429" name="Google Shape;429;g21e5e32ccb0_0_52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0" name="Google Shape;430;g21e5e32ccb0_0_52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1" name="Google Shape;431;g21e5e32ccb0_0_52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1e5e32ccb0_0_534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4" name="Google Shape;434;g21e5e32ccb0_0_534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5" name="Google Shape;435;g21e5e32ccb0_0_5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6" name="Google Shape;436;g21e5e32ccb0_0_5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7" name="Google Shape;437;g21e5e32ccb0_0_5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1e5e32ccb0_0_540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0" name="Google Shape;440;g21e5e32ccb0_0_540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41" name="Google Shape;441;g21e5e32ccb0_0_540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42" name="Google Shape;442;g21e5e32ccb0_0_54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3" name="Google Shape;443;g21e5e32ccb0_0_54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4" name="Google Shape;444;g21e5e32ccb0_0_54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1e5e32ccb0_0_547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47" name="Google Shape;447;g21e5e32ccb0_0_547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448" name="Google Shape;448;g21e5e32ccb0_0_547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49" name="Google Shape;449;g21e5e32ccb0_0_547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450" name="Google Shape;450;g21e5e32ccb0_0_547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51" name="Google Shape;451;g21e5e32ccb0_0_54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2" name="Google Shape;452;g21e5e32ccb0_0_54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3" name="Google Shape;453;g21e5e32ccb0_0_54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1e5e32ccb0_0_556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6" name="Google Shape;456;g21e5e32ccb0_0_55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7" name="Google Shape;457;g21e5e32ccb0_0_55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8" name="Google Shape;458;g21e5e32ccb0_0_55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g21e5e32ccb0_0_45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1e5e32ccb0_0_4556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7" name="Google Shape;47;g21e5e32ccb0_0_4556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" name="Google Shape;48;g21e5e32ccb0_0_455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" name="Google Shape;49;g21e5e32ccb0_0_45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1e5e32ccb0_0_56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1" name="Google Shape;461;g21e5e32ccb0_0_56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2" name="Google Shape;462;g21e5e32ccb0_0_56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1e5e32ccb0_0_565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5" name="Google Shape;465;g21e5e32ccb0_0_565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466" name="Google Shape;466;g21e5e32ccb0_0_565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467" name="Google Shape;467;g21e5e32ccb0_0_56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8" name="Google Shape;468;g21e5e32ccb0_0_56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9" name="Google Shape;469;g21e5e32ccb0_0_56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1e5e32ccb0_0_572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2" name="Google Shape;472;g21e5e32ccb0_0_572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473" name="Google Shape;473;g21e5e32ccb0_0_572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474" name="Google Shape;474;g21e5e32ccb0_0_57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5" name="Google Shape;475;g21e5e32ccb0_0_57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6" name="Google Shape;476;g21e5e32ccb0_0_57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e5e32ccb0_0_57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9" name="Google Shape;479;g21e5e32ccb0_0_579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80" name="Google Shape;480;g21e5e32ccb0_0_57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1" name="Google Shape;481;g21e5e32ccb0_0_57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2" name="Google Shape;482;g21e5e32ccb0_0_57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1e5e32ccb0_0_585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5" name="Google Shape;485;g21e5e32ccb0_0_585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486" name="Google Shape;486;g21e5e32ccb0_0_58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7" name="Google Shape;487;g21e5e32ccb0_0_58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8" name="Google Shape;488;g21e5e32ccb0_0_58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g21e5e32ccb0_0_5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21e5e32ccb0_0_59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92" name="Google Shape;492;g21e5e32ccb0_0_59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93" name="Google Shape;493;g21e5e32ccb0_0_59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94" name="Google Shape;494;g21e5e32ccb0_0_5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g21e5e32ccb0_0_6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1e5e32ccb0_0_60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98" name="Google Shape;498;g21e5e32ccb0_0_60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g21e5e32ccb0_0_6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21e5e32ccb0_0_62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06" name="Google Shape;506;g21e5e32ccb0_0_623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07" name="Google Shape;507;g21e5e32ccb0_0_62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21e5e32ccb0_0_6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21e5e32ccb0_0_609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11" name="Google Shape;511;g21e5e32ccb0_0_609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512" name="Google Shape;512;g21e5e32ccb0_0_60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g21e5e32ccb0_0_6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g21e5e32ccb0_0_61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16" name="Google Shape;516;g21e5e32ccb0_0_61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1e5e32ccb0_0_45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1e5e32ccb0_0_4562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3" name="Google Shape;53;g21e5e32ccb0_0_456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g21e5e32ccb0_0_45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1e5e32ccb0_0_61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19" name="Google Shape;519;g21e5e32ccb0_0_61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0" name="Google Shape;520;g21e5e32ccb0_0_61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g21e5e32ccb0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g21e5e32ccb0_0_6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g21e5e32ccb0_0_62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25" name="Google Shape;525;g21e5e32ccb0_0_628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526" name="Google Shape;526;g21e5e32ccb0_0_628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527" name="Google Shape;527;g21e5e32ccb0_0_62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8" name="Google Shape;528;g21e5e32ccb0_0_6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g21e5e32ccb0_0_635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g21e5e32ccb0_0_63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532" name="Google Shape;532;g21e5e32ccb0_0_63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3" name="Google Shape;533;g21e5e32ccb0_0_6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g21e5e32ccb0_0_6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21e5e32ccb0_0_640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37" name="Google Shape;537;g21e5e32ccb0_0_640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538" name="Google Shape;538;g21e5e32ccb0_0_64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9" name="Google Shape;539;g21e5e32ccb0_0_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21e5e32ccb0_0_6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21e5e32ccb0_0_646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43" name="Google Shape;543;g21e5e32ccb0_0_64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4" name="Google Shape;544;g21e5e32ccb0_0_6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Google Shape;546;g21e5e32ccb0_0_65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21e5e32ccb0_0_651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1e5e32ccb0_0_651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49" name="Google Shape;549;g21e5e32ccb0_0_651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50" name="Google Shape;550;g21e5e32ccb0_0_651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51" name="Google Shape;551;g21e5e32ccb0_0_65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2" name="Google Shape;552;g21e5e32ccb0_0_6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g21e5e32ccb0_0_6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g21e5e32ccb0_0_659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56" name="Google Shape;556;g21e5e32ccb0_0_65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7" name="Google Shape;557;g21e5e32ccb0_0_659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558" name="Google Shape;558;g21e5e32ccb0_0_659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559" name="Google Shape;559;g21e5e32ccb0_0_6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g21e5e32ccb0_0_6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21e5e32ccb0_0_666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563" name="Google Shape;563;g21e5e32ccb0_0_66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4" name="Google Shape;564;g21e5e32ccb0_0_6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g21e5e32ccb0_0_6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g21e5e32ccb0_0_671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68" name="Google Shape;568;g21e5e32ccb0_0_671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569" name="Google Shape;569;g21e5e32ccb0_0_67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0" name="Google Shape;570;g21e5e32ccb0_0_6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1e5e32ccb0_0_67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73" name="Google Shape;573;g21e5e32ccb0_0_6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21e5e32ccb0_0_4567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21e5e32ccb0_0_4567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21e5e32ccb0_0_4567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9" name="Google Shape;59;g21e5e32ccb0_0_4567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0" name="Google Shape;60;g21e5e32ccb0_0_4567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61" name="Google Shape;61;g21e5e32ccb0_0_456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g21e5e32ccb0_0_45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g21e5e32ccb0_0_7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g21e5e32ccb0_0_76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83" name="Google Shape;583;g21e5e32ccb0_0_76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1e5e32ccb0_0_68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6" name="Google Shape;586;g21e5e32ccb0_0_68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87" name="Google Shape;587;g21e5e32ccb0_0_68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8" name="Google Shape;588;g21e5e32ccb0_0_68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g21e5e32ccb0_0_68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1e5e32ccb0_0_692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2" name="Google Shape;592;g21e5e32ccb0_0_692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93" name="Google Shape;593;g21e5e32ccb0_0_69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4" name="Google Shape;594;g21e5e32ccb0_0_69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5" name="Google Shape;595;g21e5e32ccb0_0_69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21e5e32ccb0_0_698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8" name="Google Shape;598;g21e5e32ccb0_0_698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9" name="Google Shape;599;g21e5e32ccb0_0_69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0" name="Google Shape;600;g21e5e32ccb0_0_69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1" name="Google Shape;601;g21e5e32ccb0_0_69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21e5e32ccb0_0_70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4" name="Google Shape;604;g21e5e32ccb0_0_704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5" name="Google Shape;605;g21e5e32ccb0_0_704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6" name="Google Shape;606;g21e5e32ccb0_0_70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7" name="Google Shape;607;g21e5e32ccb0_0_70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8" name="Google Shape;608;g21e5e32ccb0_0_70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1e5e32ccb0_0_711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1" name="Google Shape;611;g21e5e32ccb0_0_711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12" name="Google Shape;612;g21e5e32ccb0_0_711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13" name="Google Shape;613;g21e5e32ccb0_0_711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14" name="Google Shape;614;g21e5e32ccb0_0_711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15" name="Google Shape;615;g21e5e32ccb0_0_71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6" name="Google Shape;616;g21e5e32ccb0_0_71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7" name="Google Shape;617;g21e5e32ccb0_0_71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1e5e32ccb0_0_72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0" name="Google Shape;620;g21e5e32ccb0_0_7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1" name="Google Shape;621;g21e5e32ccb0_0_7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2" name="Google Shape;622;g21e5e32ccb0_0_7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1e5e32ccb0_0_72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5" name="Google Shape;625;g21e5e32ccb0_0_72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6" name="Google Shape;626;g21e5e32ccb0_0_72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1e5e32ccb0_0_729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9" name="Google Shape;629;g21e5e32ccb0_0_729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30" name="Google Shape;630;g21e5e32ccb0_0_729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31" name="Google Shape;631;g21e5e32ccb0_0_7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2" name="Google Shape;632;g21e5e32ccb0_0_7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3" name="Google Shape;633;g21e5e32ccb0_0_7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1e5e32ccb0_0_736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6" name="Google Shape;636;g21e5e32ccb0_0_736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g21e5e32ccb0_0_736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38" name="Google Shape;638;g21e5e32ccb0_0_73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g21e5e32ccb0_0_73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0" name="Google Shape;640;g21e5e32ccb0_0_73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18" Type="http://schemas.openxmlformats.org/officeDocument/2006/relationships/theme" Target="../theme/theme8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5" Type="http://schemas.openxmlformats.org/officeDocument/2006/relationships/theme" Target="../theme/theme7.xml"/><Relationship Id="rId1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e5e32ccb0_0_452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b="0" i="0" sz="59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11" name="Google Shape;11;g21e5e32ccb0_0_4521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b="0" i="0" sz="37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g21e5e32ccb0_0_452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e5e32ccb0_0_4602"/>
          <p:cNvSpPr txBox="1"/>
          <p:nvPr>
            <p:ph type="title"/>
          </p:nvPr>
        </p:nvSpPr>
        <p:spPr>
          <a:xfrm>
            <a:off x="1219200" y="1066800"/>
            <a:ext cx="21945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21e5e32ccb0_0_4602"/>
          <p:cNvSpPr txBox="1"/>
          <p:nvPr>
            <p:ph idx="1" type="body"/>
          </p:nvPr>
        </p:nvSpPr>
        <p:spPr>
          <a:xfrm>
            <a:off x="1219200" y="3200400"/>
            <a:ext cx="21945600" cy="97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889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41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937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937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937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937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g21e5e32ccb0_0_4602"/>
          <p:cNvSpPr txBox="1"/>
          <p:nvPr>
            <p:ph idx="10" type="dt"/>
          </p:nvPr>
        </p:nvSpPr>
        <p:spPr>
          <a:xfrm>
            <a:off x="1219200" y="36576"/>
            <a:ext cx="7721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g21e5e32ccb0_0_4602"/>
          <p:cNvSpPr txBox="1"/>
          <p:nvPr>
            <p:ph idx="11" type="ftr"/>
          </p:nvPr>
        </p:nvSpPr>
        <p:spPr>
          <a:xfrm>
            <a:off x="9144000" y="36576"/>
            <a:ext cx="109728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g21e5e32ccb0_0_4602"/>
          <p:cNvSpPr txBox="1"/>
          <p:nvPr>
            <p:ph idx="12" type="sldNum"/>
          </p:nvPr>
        </p:nvSpPr>
        <p:spPr>
          <a:xfrm>
            <a:off x="20320000" y="36576"/>
            <a:ext cx="28449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e5e32ccb0_0_471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7" name="Google Shape;207;g21e5e32ccb0_0_471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g21e5e32ccb0_0_471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g21e5e32ccb0_0_471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g21e5e32ccb0_0_471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1e5e32ccb0_0_505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08" name="Google Shape;308;g21e5e32ccb0_0_5058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09" name="Google Shape;309;g21e5e32ccb0_0_505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1e5e32ccb0_0_516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g21e5e32ccb0_0_516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3" name="Google Shape;413;g21e5e32ccb0_0_51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4" name="Google Shape;414;g21e5e32ccb0_0_51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5" name="Google Shape;415;g21e5e32ccb0_0_51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1e5e32ccb0_0_60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b="0" i="0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501" name="Google Shape;501;g21e5e32ccb0_0_60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b="0" i="0" sz="4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b="0" i="0" sz="38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2" name="Google Shape;502;g21e5e32ccb0_0_60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21e5e32ccb0_0_68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g21e5e32ccb0_0_68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g21e5e32ccb0_0_68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g21e5e32ccb0_0_68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9" name="Google Shape;579;g21e5e32ccb0_0_68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20.pn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0.png"/><Relationship Id="rId13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png"/><Relationship Id="rId4" Type="http://schemas.openxmlformats.org/officeDocument/2006/relationships/image" Target="../media/image45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4.png"/><Relationship Id="rId5" Type="http://schemas.openxmlformats.org/officeDocument/2006/relationships/image" Target="../media/image17.png"/><Relationship Id="rId6" Type="http://schemas.openxmlformats.org/officeDocument/2006/relationships/image" Target="../media/image12.png"/><Relationship Id="rId7" Type="http://schemas.openxmlformats.org/officeDocument/2006/relationships/image" Target="../media/image10.png"/><Relationship Id="rId8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0.png"/><Relationship Id="rId13" Type="http://schemas.openxmlformats.org/officeDocument/2006/relationships/image" Target="../media/image25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24.png"/><Relationship Id="rId7" Type="http://schemas.openxmlformats.org/officeDocument/2006/relationships/image" Target="../media/image33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g21e5e32ccb0_0_4340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669" name="Google Shape;669;g21e5e32ccb0_0_43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0" name="Google Shape;670;g21e5e32ccb0_0_43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1" name="Google Shape;671;g21e5e32ccb0_0_4340"/>
          <p:cNvSpPr txBox="1"/>
          <p:nvPr/>
        </p:nvSpPr>
        <p:spPr>
          <a:xfrm>
            <a:off x="831200" y="6858000"/>
            <a:ext cx="8847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40"/>
              <a:buFont typeface="Arial"/>
              <a:buNone/>
            </a:pPr>
            <a:r>
              <a:rPr b="0" i="0" lang="en-US" sz="734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Livestock Integrated Project - Masinga</a:t>
            </a:r>
            <a:endParaRPr b="0" i="0" sz="734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21e5e32ccb0_0_3362"/>
          <p:cNvSpPr txBox="1"/>
          <p:nvPr/>
        </p:nvSpPr>
        <p:spPr>
          <a:xfrm>
            <a:off x="1053950" y="2606175"/>
            <a:ext cx="15244500" cy="9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28575" lvl="0" marL="114300" marR="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The effects of climate change has  caused significant drought in regions of Kiambere and Masinga  region, which has led to loss of livestock due to dwindling pasture  for animals.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28575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28575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This has resulted to the shift from rainfed to irrigated agriculture to bridge the demand gaps and thereby provided opportunities in livestock farming that include; </a:t>
            </a:r>
            <a:r>
              <a:rPr b="0" i="1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Fodder production (silage lucerne hay &amp; maize forage), breeding farms, Feedmill production 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and </a:t>
            </a:r>
            <a:r>
              <a:rPr b="0" i="1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abattoir for the region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. 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28575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937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Roboto Light"/>
              <a:buAutoNum type="romanLcPeriod"/>
            </a:pPr>
            <a:r>
              <a:rPr b="1" i="0" lang="en-US" sz="2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Feed scarcity for livestock - 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Through Kenya and especially in the ASAL areas, Scarcity of feed is a major constraint  for feed ,milk and small ruminant production,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937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Roboto Light"/>
              <a:buAutoNum type="romanLcPeriod"/>
            </a:pPr>
            <a:r>
              <a:rPr b="1" i="0" lang="en-US" sz="2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Feed quality of feed quantity -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 Compound concentrates in feeds vary  and farmers fail to distinguish good quality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937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600"/>
              <a:buFont typeface="Roboto Light"/>
              <a:buAutoNum type="romanLcPeriod"/>
            </a:pPr>
            <a:r>
              <a:rPr b="1" i="0" lang="en-US" sz="2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 Growing interest of maize silage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 supplemented by protein products.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93700" lvl="2" marL="13716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333333"/>
              </a:buClr>
              <a:buSzPts val="2600"/>
              <a:buFont typeface="Roboto Light"/>
              <a:buAutoNum type="romanLcPeriod"/>
            </a:pPr>
            <a:r>
              <a:rPr b="1" i="0" lang="en-US" sz="2600" u="none" cap="none" strike="noStrike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rPr>
              <a:t>Growing demand for milk and milk products</a:t>
            </a:r>
            <a:r>
              <a:rPr b="0" i="0" lang="en-US" sz="2600" u="none" cap="none" strike="noStrike">
                <a:solidFill>
                  <a:srgbClr val="333333"/>
                </a:solidFill>
                <a:latin typeface="Roboto Light"/>
                <a:ea typeface="Roboto Light"/>
                <a:cs typeface="Roboto Light"/>
                <a:sym typeface="Roboto Light"/>
              </a:rPr>
              <a:t> and Meat and meat products.</a:t>
            </a:r>
            <a:endParaRPr b="0" i="0" sz="2600" u="none" cap="none" strike="noStrike">
              <a:solidFill>
                <a:srgbClr val="33333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6" name="Google Shape;986;g21e5e32ccb0_0_336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Problem Statement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1e5e32ccb0_0_3025"/>
          <p:cNvSpPr txBox="1"/>
          <p:nvPr/>
        </p:nvSpPr>
        <p:spPr>
          <a:xfrm>
            <a:off x="10852525" y="3147925"/>
            <a:ext cx="11367900" cy="81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1143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Kiambere Farm </a:t>
            </a:r>
            <a:endParaRPr b="0" i="0" sz="32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Irrigation for fodder production 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Grazing and grassland regeneration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Feedlots for 4000 cattle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Breeding farm for 500 cows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Feedmill for 5-10t/day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12750" lvl="0" marL="91440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900"/>
              <a:buFont typeface="Roboto Light"/>
              <a:buChar char="●"/>
            </a:pPr>
            <a:r>
              <a:rPr b="0" i="0" lang="en-US" sz="29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Abattoir for 100 cattle/day and 500 goats /sheep /day </a:t>
            </a:r>
            <a:endParaRPr b="0" i="0" sz="29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2" name="Google Shape;992;g21e5e32ccb0_0_302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Opportunity and Value Proposition  </a:t>
            </a:r>
            <a:endParaRPr/>
          </a:p>
        </p:txBody>
      </p:sp>
      <p:pic>
        <p:nvPicPr>
          <p:cNvPr id="993" name="Google Shape;993;g21e5e32ccb0_0_30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4400" y="3036004"/>
            <a:ext cx="5286170" cy="6678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g21e5e32ccb0_0_30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4511" y="6140047"/>
            <a:ext cx="395278" cy="470559"/>
          </a:xfrm>
          <a:prstGeom prst="rect">
            <a:avLst/>
          </a:prstGeom>
          <a:noFill/>
          <a:ln>
            <a:noFill/>
          </a:ln>
        </p:spPr>
      </p:pic>
      <p:sp>
        <p:nvSpPr>
          <p:cNvPr id="995" name="Google Shape;995;g21e5e32ccb0_0_3025"/>
          <p:cNvSpPr/>
          <p:nvPr/>
        </p:nvSpPr>
        <p:spPr>
          <a:xfrm>
            <a:off x="6045702" y="6076825"/>
            <a:ext cx="2943900" cy="5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Embu County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g21e5e32ccb0_0_3025"/>
          <p:cNvSpPr/>
          <p:nvPr/>
        </p:nvSpPr>
        <p:spPr>
          <a:xfrm>
            <a:off x="5338598" y="6021775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0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21e5e32ccb0_0_279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Opportunity &amp; Value Proposition  </a:t>
            </a:r>
            <a:endParaRPr/>
          </a:p>
        </p:txBody>
      </p:sp>
      <p:sp>
        <p:nvSpPr>
          <p:cNvPr id="1002" name="Google Shape;1002;g21e5e32ccb0_0_2797"/>
          <p:cNvSpPr txBox="1"/>
          <p:nvPr>
            <p:ph idx="1" type="body"/>
          </p:nvPr>
        </p:nvSpPr>
        <p:spPr>
          <a:xfrm>
            <a:off x="1660825" y="2377100"/>
            <a:ext cx="18813000" cy="10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-US" sz="2700">
                <a:solidFill>
                  <a:srgbClr val="CF3339"/>
                </a:solidFill>
              </a:rPr>
              <a:t>Competitive advantage</a:t>
            </a:r>
            <a:endParaRPr sz="2700">
              <a:solidFill>
                <a:srgbClr val="CF3339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No organizations offering what the project will offer in the region. 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Ready Market 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Variety under one  roof  under competitive prices 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Land Ownership: - 3,000ha 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Situated near Masinga  Dam reservoir with ~5 Mn  cubic meters of water. 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Proximity to Nairobi ~151km</a:t>
            </a:r>
            <a:endParaRPr sz="2500">
              <a:solidFill>
                <a:srgbClr val="434343"/>
              </a:solidFill>
            </a:endParaRPr>
          </a:p>
          <a:p>
            <a:pPr indent="-311150" lvl="0" marL="825500" marR="127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 Ready market for surplus  fodder and breeding cattle</a:t>
            </a:r>
            <a:endParaRPr b="1" sz="2500">
              <a:solidFill>
                <a:srgbClr val="434343"/>
              </a:solidFill>
            </a:endParaRPr>
          </a:p>
          <a:p>
            <a:pPr indent="-368300" lvl="0" marL="368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3A299"/>
              </a:buClr>
              <a:buSzPts val="2600"/>
              <a:buNone/>
            </a:pPr>
            <a:r>
              <a:rPr lang="en-US" sz="2700">
                <a:solidFill>
                  <a:srgbClr val="CF3339"/>
                </a:solidFill>
              </a:rPr>
              <a:t>What are the existing alternatives that prove the problem exists?</a:t>
            </a:r>
            <a:endParaRPr sz="2700">
              <a:solidFill>
                <a:srgbClr val="CF3339"/>
              </a:solidFill>
            </a:endParaRPr>
          </a:p>
          <a:p>
            <a:pPr indent="-3873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Feed scarcity of livestock - There’s a wide shortage currently being experienced due to effects of climate change and what's available cannot meet market demands only satisfy the small holder farmers.</a:t>
            </a:r>
            <a:endParaRPr sz="2500">
              <a:solidFill>
                <a:srgbClr val="434343"/>
              </a:solidFill>
            </a:endParaRPr>
          </a:p>
          <a:p>
            <a:pPr indent="-3873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Feed quality and quantity - No analysis for concentrates declared on bags so farmers cannot compare quality except on milk yield.</a:t>
            </a:r>
            <a:endParaRPr sz="2500">
              <a:solidFill>
                <a:srgbClr val="434343"/>
              </a:solidFill>
            </a:endParaRPr>
          </a:p>
          <a:p>
            <a:pPr indent="-38735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lang="en-US" sz="2500">
                <a:solidFill>
                  <a:srgbClr val="434343"/>
                </a:solidFill>
              </a:rPr>
              <a:t>Growing demand for processed milk and meat products.</a:t>
            </a:r>
            <a:endParaRPr b="1" sz="25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r>
              <a:rPr lang="en-US" sz="2600">
                <a:solidFill>
                  <a:srgbClr val="CF3339"/>
                </a:solidFill>
              </a:rPr>
              <a:t>Who is suffering from the problem? </a:t>
            </a:r>
            <a:endParaRPr sz="2600">
              <a:solidFill>
                <a:srgbClr val="CF3339"/>
              </a:solidFill>
            </a:endParaRPr>
          </a:p>
          <a:p>
            <a:pPr indent="-38735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00"/>
              <a:buChar char="●"/>
            </a:pPr>
            <a:r>
              <a:rPr b="1" lang="en-US" sz="2500">
                <a:solidFill>
                  <a:srgbClr val="434343"/>
                </a:solidFill>
              </a:rPr>
              <a:t> </a:t>
            </a:r>
            <a:r>
              <a:rPr lang="en-US" sz="2500">
                <a:solidFill>
                  <a:srgbClr val="434343"/>
                </a:solidFill>
              </a:rPr>
              <a:t>Livestock</a:t>
            </a:r>
            <a:r>
              <a:rPr b="1" lang="en-US" sz="2500">
                <a:solidFill>
                  <a:srgbClr val="434343"/>
                </a:solidFill>
              </a:rPr>
              <a:t> </a:t>
            </a:r>
            <a:r>
              <a:rPr lang="en-US" sz="2500">
                <a:solidFill>
                  <a:srgbClr val="434343"/>
                </a:solidFill>
              </a:rPr>
              <a:t>farmers , Pastoralists</a:t>
            </a:r>
            <a:endParaRPr b="1" sz="2500">
              <a:solidFill>
                <a:srgbClr val="434343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800"/>
              <a:buNone/>
            </a:pPr>
            <a:r>
              <a:rPr lang="en-US" sz="2700">
                <a:solidFill>
                  <a:srgbClr val="CF3339"/>
                </a:solidFill>
              </a:rPr>
              <a:t>Unique Selling Proposition  </a:t>
            </a:r>
            <a:endParaRPr sz="2700">
              <a:solidFill>
                <a:srgbClr val="CF3339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3800"/>
              <a:buNone/>
            </a:pPr>
            <a:r>
              <a:rPr lang="en-US" sz="2500">
                <a:solidFill>
                  <a:srgbClr val="434343"/>
                </a:solidFill>
              </a:rPr>
              <a:t>2,000 Ha land with titles , Skilled workforce, Available feasibility studies, Pilot farms with updated business plans, Water points(Proximity to Masinga  Dam reservoir reservoir with ~5 Mn  cubic meters of water), Ready market, Existing irrigation infrastructure , Large livestock population in the community ~67,000 cattle </a:t>
            </a:r>
            <a:endParaRPr sz="2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21e5e32ccb0_0_2573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Market Channels</a:t>
            </a:r>
            <a:endParaRPr/>
          </a:p>
        </p:txBody>
      </p:sp>
      <p:sp>
        <p:nvSpPr>
          <p:cNvPr id="1008" name="Google Shape;1008;g21e5e32ccb0_0_2573"/>
          <p:cNvSpPr txBox="1"/>
          <p:nvPr>
            <p:ph idx="1" type="body"/>
          </p:nvPr>
        </p:nvSpPr>
        <p:spPr>
          <a:xfrm>
            <a:off x="1662000" y="3112500"/>
            <a:ext cx="15813900" cy="74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Direct on-farm Sales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Direct supplies to retailers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Wholesale and distribution  channels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E- commerce channels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Supplies to milk and meat processors ,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31800" lvl="0" marL="45720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SzPts val="3200"/>
              <a:buFont typeface="Roboto Light"/>
              <a:buChar char="●"/>
            </a:pPr>
            <a:r>
              <a:rPr lang="en-US" sz="3200">
                <a:latin typeface="Roboto Light"/>
                <a:ea typeface="Roboto Light"/>
                <a:cs typeface="Roboto Light"/>
                <a:sym typeface="Roboto Light"/>
              </a:rPr>
              <a:t>Export markets (Products exported are UHT Milk, Milk powder, butter and ice cream and meat products) - Tanzania ,Uganda, Rwanda , Southern Sudan, DR Congo, Malawi , Somalia.</a:t>
            </a:r>
            <a:endParaRPr sz="3200"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g21e5e32ccb0_0_2297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Market Size</a:t>
            </a:r>
            <a:endParaRPr/>
          </a:p>
        </p:txBody>
      </p:sp>
      <p:sp>
        <p:nvSpPr>
          <p:cNvPr id="1014" name="Google Shape;1014;g21e5e32ccb0_0_2297"/>
          <p:cNvSpPr txBox="1"/>
          <p:nvPr/>
        </p:nvSpPr>
        <p:spPr>
          <a:xfrm>
            <a:off x="1431593" y="11029533"/>
            <a:ext cx="20688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Source: FAO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15" name="Google Shape;1015;g21e5e32ccb0_0_2297"/>
          <p:cNvGrpSpPr/>
          <p:nvPr/>
        </p:nvGrpSpPr>
        <p:grpSpPr>
          <a:xfrm>
            <a:off x="2268312" y="5032932"/>
            <a:ext cx="4882046" cy="4655162"/>
            <a:chOff x="1059180" y="2781300"/>
            <a:chExt cx="3017520" cy="2877820"/>
          </a:xfrm>
        </p:grpSpPr>
        <p:sp>
          <p:nvSpPr>
            <p:cNvPr id="1016" name="Google Shape;1016;g21e5e32ccb0_0_2297"/>
            <p:cNvSpPr/>
            <p:nvPr/>
          </p:nvSpPr>
          <p:spPr>
            <a:xfrm>
              <a:off x="1184148" y="3389376"/>
              <a:ext cx="629919" cy="2269490"/>
            </a:xfrm>
            <a:custGeom>
              <a:rect b="b" l="l" r="r" t="t"/>
              <a:pathLst>
                <a:path extrusionOk="0" h="2269490" w="629919">
                  <a:moveTo>
                    <a:pt x="629412" y="0"/>
                  </a:moveTo>
                  <a:lnTo>
                    <a:pt x="0" y="0"/>
                  </a:lnTo>
                  <a:lnTo>
                    <a:pt x="0" y="2269236"/>
                  </a:lnTo>
                  <a:lnTo>
                    <a:pt x="629412" y="2269236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7" name="Google Shape;1017;g21e5e32ccb0_0_2297"/>
            <p:cNvSpPr/>
            <p:nvPr/>
          </p:nvSpPr>
          <p:spPr>
            <a:xfrm>
              <a:off x="1813560" y="2834639"/>
              <a:ext cx="628014" cy="2824479"/>
            </a:xfrm>
            <a:custGeom>
              <a:rect b="b" l="l" r="r" t="t"/>
              <a:pathLst>
                <a:path extrusionOk="0" h="2824479" w="628014">
                  <a:moveTo>
                    <a:pt x="627888" y="0"/>
                  </a:moveTo>
                  <a:lnTo>
                    <a:pt x="0" y="0"/>
                  </a:lnTo>
                  <a:lnTo>
                    <a:pt x="0" y="2823972"/>
                  </a:lnTo>
                  <a:lnTo>
                    <a:pt x="627888" y="2823972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681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8" name="Google Shape;1018;g21e5e32ccb0_0_2297"/>
            <p:cNvSpPr/>
            <p:nvPr/>
          </p:nvSpPr>
          <p:spPr>
            <a:xfrm>
              <a:off x="2692908" y="5329427"/>
              <a:ext cx="629920" cy="329564"/>
            </a:xfrm>
            <a:custGeom>
              <a:rect b="b" l="l" r="r" t="t"/>
              <a:pathLst>
                <a:path extrusionOk="0" h="329564" w="629920">
                  <a:moveTo>
                    <a:pt x="629412" y="0"/>
                  </a:moveTo>
                  <a:lnTo>
                    <a:pt x="0" y="0"/>
                  </a:lnTo>
                  <a:lnTo>
                    <a:pt x="0" y="329184"/>
                  </a:lnTo>
                  <a:lnTo>
                    <a:pt x="629412" y="329184"/>
                  </a:lnTo>
                  <a:lnTo>
                    <a:pt x="629412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9" name="Google Shape;1019;g21e5e32ccb0_0_2297"/>
            <p:cNvSpPr/>
            <p:nvPr/>
          </p:nvSpPr>
          <p:spPr>
            <a:xfrm>
              <a:off x="3322319" y="5230367"/>
              <a:ext cx="628014" cy="428625"/>
            </a:xfrm>
            <a:custGeom>
              <a:rect b="b" l="l" r="r" t="t"/>
              <a:pathLst>
                <a:path extrusionOk="0" h="428625" w="628014">
                  <a:moveTo>
                    <a:pt x="627888" y="0"/>
                  </a:moveTo>
                  <a:lnTo>
                    <a:pt x="0" y="0"/>
                  </a:lnTo>
                  <a:lnTo>
                    <a:pt x="0" y="428243"/>
                  </a:lnTo>
                  <a:lnTo>
                    <a:pt x="627888" y="428243"/>
                  </a:lnTo>
                  <a:lnTo>
                    <a:pt x="627888" y="0"/>
                  </a:lnTo>
                  <a:close/>
                </a:path>
              </a:pathLst>
            </a:custGeom>
            <a:solidFill>
              <a:srgbClr val="00681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0" name="Google Shape;1020;g21e5e32ccb0_0_2297"/>
            <p:cNvSpPr/>
            <p:nvPr/>
          </p:nvSpPr>
          <p:spPr>
            <a:xfrm>
              <a:off x="1059180" y="2781300"/>
              <a:ext cx="3017520" cy="2877820"/>
            </a:xfrm>
            <a:custGeom>
              <a:rect b="b" l="l" r="r" t="t"/>
              <a:pathLst>
                <a:path extrusionOk="0" h="2877820" w="3017520">
                  <a:moveTo>
                    <a:pt x="0" y="2877312"/>
                  </a:moveTo>
                  <a:lnTo>
                    <a:pt x="0" y="0"/>
                  </a:lnTo>
                </a:path>
                <a:path extrusionOk="0" h="2877820" w="3017520">
                  <a:moveTo>
                    <a:pt x="0" y="2877312"/>
                  </a:moveTo>
                  <a:lnTo>
                    <a:pt x="3017520" y="2877312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21" name="Google Shape;1021;g21e5e32ccb0_0_2297"/>
          <p:cNvSpPr txBox="1"/>
          <p:nvPr/>
        </p:nvSpPr>
        <p:spPr>
          <a:xfrm>
            <a:off x="1461686" y="4766520"/>
            <a:ext cx="663300" cy="52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86275">
            <a:spAutoFit/>
          </a:bodyPr>
          <a:lstStyle/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6,000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2700" rtl="0" algn="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2" name="Google Shape;1022;g21e5e32ccb0_0_2297"/>
          <p:cNvSpPr txBox="1"/>
          <p:nvPr/>
        </p:nvSpPr>
        <p:spPr>
          <a:xfrm>
            <a:off x="5635091" y="9742163"/>
            <a:ext cx="591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Meat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3" name="Google Shape;1023;g21e5e32ccb0_0_2297"/>
          <p:cNvSpPr txBox="1"/>
          <p:nvPr/>
        </p:nvSpPr>
        <p:spPr>
          <a:xfrm>
            <a:off x="3248773" y="9742163"/>
            <a:ext cx="477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Milk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4" name="Google Shape;1024;g21e5e32ccb0_0_2297"/>
          <p:cNvSpPr/>
          <p:nvPr/>
        </p:nvSpPr>
        <p:spPr>
          <a:xfrm>
            <a:off x="4936087" y="4409229"/>
            <a:ext cx="267462" cy="267462"/>
          </a:xfrm>
          <a:custGeom>
            <a:rect b="b" l="l" r="r" t="t"/>
            <a:pathLst>
              <a:path extrusionOk="0" h="165100" w="165100">
                <a:moveTo>
                  <a:pt x="164592" y="0"/>
                </a:moveTo>
                <a:lnTo>
                  <a:pt x="0" y="0"/>
                </a:lnTo>
                <a:lnTo>
                  <a:pt x="0" y="164591"/>
                </a:lnTo>
                <a:lnTo>
                  <a:pt x="164592" y="164591"/>
                </a:lnTo>
                <a:lnTo>
                  <a:pt x="164592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5" name="Google Shape;1025;g21e5e32ccb0_0_2297"/>
          <p:cNvSpPr/>
          <p:nvPr/>
        </p:nvSpPr>
        <p:spPr>
          <a:xfrm>
            <a:off x="5993841" y="4409229"/>
            <a:ext cx="269519" cy="267462"/>
          </a:xfrm>
          <a:custGeom>
            <a:rect b="b" l="l" r="r" t="t"/>
            <a:pathLst>
              <a:path extrusionOk="0" h="165100" w="166370">
                <a:moveTo>
                  <a:pt x="166115" y="0"/>
                </a:moveTo>
                <a:lnTo>
                  <a:pt x="0" y="0"/>
                </a:lnTo>
                <a:lnTo>
                  <a:pt x="0" y="164591"/>
                </a:lnTo>
                <a:lnTo>
                  <a:pt x="166115" y="164591"/>
                </a:lnTo>
                <a:lnTo>
                  <a:pt x="166115" y="0"/>
                </a:lnTo>
                <a:close/>
              </a:path>
            </a:pathLst>
          </a:custGeom>
          <a:solidFill>
            <a:srgbClr val="00681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g21e5e32ccb0_0_2297"/>
          <p:cNvSpPr txBox="1"/>
          <p:nvPr/>
        </p:nvSpPr>
        <p:spPr>
          <a:xfrm>
            <a:off x="1431600" y="2585200"/>
            <a:ext cx="64104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Kenya’s demand for meat and dairy</a:t>
            </a:r>
            <a:endParaRPr b="0" i="0" sz="25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products is projected to rise quickly</a:t>
            </a:r>
            <a:endParaRPr b="0" i="0" sz="25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8255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Consumption of milk and meat in Kenya,  1000 tons</a:t>
            </a:r>
            <a:endParaRPr b="0" i="0" sz="19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027" name="Google Shape;1027;g21e5e32ccb0_0_2297"/>
          <p:cNvGrpSpPr/>
          <p:nvPr/>
        </p:nvGrpSpPr>
        <p:grpSpPr>
          <a:xfrm>
            <a:off x="8368401" y="5032932"/>
            <a:ext cx="5896056" cy="4655162"/>
            <a:chOff x="4829555" y="2781300"/>
            <a:chExt cx="3644265" cy="2877820"/>
          </a:xfrm>
        </p:grpSpPr>
        <p:sp>
          <p:nvSpPr>
            <p:cNvPr id="1028" name="Google Shape;1028;g21e5e32ccb0_0_2297"/>
            <p:cNvSpPr/>
            <p:nvPr/>
          </p:nvSpPr>
          <p:spPr>
            <a:xfrm>
              <a:off x="4896611" y="3456431"/>
              <a:ext cx="337185" cy="2202179"/>
            </a:xfrm>
            <a:custGeom>
              <a:rect b="b" l="l" r="r" t="t"/>
              <a:pathLst>
                <a:path extrusionOk="0" h="2202179" w="337185">
                  <a:moveTo>
                    <a:pt x="336803" y="0"/>
                  </a:moveTo>
                  <a:lnTo>
                    <a:pt x="0" y="0"/>
                  </a:lnTo>
                  <a:lnTo>
                    <a:pt x="0" y="2202179"/>
                  </a:lnTo>
                  <a:lnTo>
                    <a:pt x="336803" y="2202179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9" name="Google Shape;1029;g21e5e32ccb0_0_2297"/>
            <p:cNvSpPr/>
            <p:nvPr/>
          </p:nvSpPr>
          <p:spPr>
            <a:xfrm>
              <a:off x="5233415" y="3026663"/>
              <a:ext cx="338454" cy="2632075"/>
            </a:xfrm>
            <a:custGeom>
              <a:rect b="b" l="l" r="r" t="t"/>
              <a:pathLst>
                <a:path extrusionOk="0" h="2632075" w="338454">
                  <a:moveTo>
                    <a:pt x="338328" y="0"/>
                  </a:moveTo>
                  <a:lnTo>
                    <a:pt x="0" y="0"/>
                  </a:lnTo>
                  <a:lnTo>
                    <a:pt x="0" y="2631948"/>
                  </a:lnTo>
                  <a:lnTo>
                    <a:pt x="338328" y="2631948"/>
                  </a:lnTo>
                  <a:lnTo>
                    <a:pt x="338328" y="0"/>
                  </a:lnTo>
                  <a:close/>
                </a:path>
              </a:pathLst>
            </a:custGeom>
            <a:solidFill>
              <a:srgbClr val="00681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0" name="Google Shape;1030;g21e5e32ccb0_0_2297"/>
            <p:cNvSpPr/>
            <p:nvPr/>
          </p:nvSpPr>
          <p:spPr>
            <a:xfrm>
              <a:off x="5571743" y="3381755"/>
              <a:ext cx="337185" cy="2277110"/>
            </a:xfrm>
            <a:custGeom>
              <a:rect b="b" l="l" r="r" t="t"/>
              <a:pathLst>
                <a:path extrusionOk="0" h="2277110" w="337185">
                  <a:moveTo>
                    <a:pt x="336803" y="0"/>
                  </a:moveTo>
                  <a:lnTo>
                    <a:pt x="0" y="0"/>
                  </a:lnTo>
                  <a:lnTo>
                    <a:pt x="0" y="2276856"/>
                  </a:lnTo>
                  <a:lnTo>
                    <a:pt x="336803" y="2276856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96C08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1" name="Google Shape;1031;g21e5e32ccb0_0_2297"/>
            <p:cNvSpPr/>
            <p:nvPr/>
          </p:nvSpPr>
          <p:spPr>
            <a:xfrm>
              <a:off x="5908547" y="3243072"/>
              <a:ext cx="338454" cy="2415540"/>
            </a:xfrm>
            <a:custGeom>
              <a:rect b="b" l="l" r="r" t="t"/>
              <a:pathLst>
                <a:path extrusionOk="0" h="2415540" w="338454">
                  <a:moveTo>
                    <a:pt x="338327" y="0"/>
                  </a:moveTo>
                  <a:lnTo>
                    <a:pt x="0" y="0"/>
                  </a:lnTo>
                  <a:lnTo>
                    <a:pt x="0" y="2415540"/>
                  </a:lnTo>
                  <a:lnTo>
                    <a:pt x="338327" y="241554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ED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2" name="Google Shape;1032;g21e5e32ccb0_0_2297"/>
            <p:cNvSpPr/>
            <p:nvPr/>
          </p:nvSpPr>
          <p:spPr>
            <a:xfrm>
              <a:off x="6246875" y="3112008"/>
              <a:ext cx="337184" cy="2546985"/>
            </a:xfrm>
            <a:custGeom>
              <a:rect b="b" l="l" r="r" t="t"/>
              <a:pathLst>
                <a:path extrusionOk="0" h="2546985" w="337184">
                  <a:moveTo>
                    <a:pt x="336803" y="0"/>
                  </a:moveTo>
                  <a:lnTo>
                    <a:pt x="0" y="0"/>
                  </a:lnTo>
                  <a:lnTo>
                    <a:pt x="0" y="2546604"/>
                  </a:lnTo>
                  <a:lnTo>
                    <a:pt x="336803" y="2546604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FDF87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3" name="Google Shape;1033;g21e5e32ccb0_0_2297"/>
            <p:cNvSpPr/>
            <p:nvPr/>
          </p:nvSpPr>
          <p:spPr>
            <a:xfrm>
              <a:off x="6719316" y="5346192"/>
              <a:ext cx="337184" cy="312420"/>
            </a:xfrm>
            <a:custGeom>
              <a:rect b="b" l="l" r="r" t="t"/>
              <a:pathLst>
                <a:path extrusionOk="0" h="312420" w="337184">
                  <a:moveTo>
                    <a:pt x="336803" y="0"/>
                  </a:moveTo>
                  <a:lnTo>
                    <a:pt x="0" y="0"/>
                  </a:lnTo>
                  <a:lnTo>
                    <a:pt x="0" y="312420"/>
                  </a:lnTo>
                  <a:lnTo>
                    <a:pt x="336803" y="312420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4" name="Google Shape;1034;g21e5e32ccb0_0_2297"/>
            <p:cNvSpPr/>
            <p:nvPr/>
          </p:nvSpPr>
          <p:spPr>
            <a:xfrm>
              <a:off x="7056120" y="5320283"/>
              <a:ext cx="338454" cy="338454"/>
            </a:xfrm>
            <a:custGeom>
              <a:rect b="b" l="l" r="r" t="t"/>
              <a:pathLst>
                <a:path extrusionOk="0" h="338454" w="338454">
                  <a:moveTo>
                    <a:pt x="338327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338327" y="338327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00681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5" name="Google Shape;1035;g21e5e32ccb0_0_2297"/>
            <p:cNvSpPr/>
            <p:nvPr/>
          </p:nvSpPr>
          <p:spPr>
            <a:xfrm>
              <a:off x="7394448" y="5280660"/>
              <a:ext cx="337184" cy="378460"/>
            </a:xfrm>
            <a:custGeom>
              <a:rect b="b" l="l" r="r" t="t"/>
              <a:pathLst>
                <a:path extrusionOk="0" h="378460" w="337184">
                  <a:moveTo>
                    <a:pt x="336803" y="0"/>
                  </a:moveTo>
                  <a:lnTo>
                    <a:pt x="0" y="0"/>
                  </a:lnTo>
                  <a:lnTo>
                    <a:pt x="0" y="377951"/>
                  </a:lnTo>
                  <a:lnTo>
                    <a:pt x="336803" y="377951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96C08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6" name="Google Shape;1036;g21e5e32ccb0_0_2297"/>
            <p:cNvSpPr/>
            <p:nvPr/>
          </p:nvSpPr>
          <p:spPr>
            <a:xfrm>
              <a:off x="7731251" y="5391911"/>
              <a:ext cx="338454" cy="266700"/>
            </a:xfrm>
            <a:custGeom>
              <a:rect b="b" l="l" r="r" t="t"/>
              <a:pathLst>
                <a:path extrusionOk="0" h="266700" w="338454">
                  <a:moveTo>
                    <a:pt x="338327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338327" y="266700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DED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7" name="Google Shape;1037;g21e5e32ccb0_0_2297"/>
            <p:cNvSpPr/>
            <p:nvPr/>
          </p:nvSpPr>
          <p:spPr>
            <a:xfrm>
              <a:off x="8069579" y="5362955"/>
              <a:ext cx="337184" cy="295910"/>
            </a:xfrm>
            <a:custGeom>
              <a:rect b="b" l="l" r="r" t="t"/>
              <a:pathLst>
                <a:path extrusionOk="0" h="295910" w="337184">
                  <a:moveTo>
                    <a:pt x="336803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336803" y="295656"/>
                  </a:lnTo>
                  <a:lnTo>
                    <a:pt x="336803" y="0"/>
                  </a:lnTo>
                  <a:close/>
                </a:path>
              </a:pathLst>
            </a:custGeom>
            <a:solidFill>
              <a:srgbClr val="FDF87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8" name="Google Shape;1038;g21e5e32ccb0_0_2297"/>
            <p:cNvSpPr/>
            <p:nvPr/>
          </p:nvSpPr>
          <p:spPr>
            <a:xfrm>
              <a:off x="4829555" y="2781300"/>
              <a:ext cx="3644265" cy="2877820"/>
            </a:xfrm>
            <a:custGeom>
              <a:rect b="b" l="l" r="r" t="t"/>
              <a:pathLst>
                <a:path extrusionOk="0" h="2877820" w="3644265">
                  <a:moveTo>
                    <a:pt x="0" y="2877312"/>
                  </a:moveTo>
                  <a:lnTo>
                    <a:pt x="0" y="0"/>
                  </a:lnTo>
                </a:path>
                <a:path extrusionOk="0" h="2877820" w="3644265">
                  <a:moveTo>
                    <a:pt x="0" y="2877312"/>
                  </a:moveTo>
                  <a:lnTo>
                    <a:pt x="3643884" y="2877312"/>
                  </a:lnTo>
                </a:path>
              </a:pathLst>
            </a:cu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39" name="Google Shape;1039;g21e5e32ccb0_0_2297"/>
          <p:cNvSpPr txBox="1"/>
          <p:nvPr/>
        </p:nvSpPr>
        <p:spPr>
          <a:xfrm>
            <a:off x="7562185" y="4858640"/>
            <a:ext cx="6624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4,000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2.000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1,000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500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g21e5e32ccb0_0_2297"/>
          <p:cNvSpPr txBox="1"/>
          <p:nvPr/>
        </p:nvSpPr>
        <p:spPr>
          <a:xfrm>
            <a:off x="9601262" y="9742163"/>
            <a:ext cx="4776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Milk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1" name="Google Shape;1041;g21e5e32ccb0_0_2297"/>
          <p:cNvSpPr txBox="1"/>
          <p:nvPr/>
        </p:nvSpPr>
        <p:spPr>
          <a:xfrm>
            <a:off x="12493855" y="9742163"/>
            <a:ext cx="590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Meat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g21e5e32ccb0_0_2297"/>
          <p:cNvSpPr/>
          <p:nvPr/>
        </p:nvSpPr>
        <p:spPr>
          <a:xfrm>
            <a:off x="9041359" y="4409229"/>
            <a:ext cx="267462" cy="267462"/>
          </a:xfrm>
          <a:custGeom>
            <a:rect b="b" l="l" r="r" t="t"/>
            <a:pathLst>
              <a:path extrusionOk="0" h="165100" w="165100">
                <a:moveTo>
                  <a:pt x="164591" y="0"/>
                </a:moveTo>
                <a:lnTo>
                  <a:pt x="0" y="0"/>
                </a:lnTo>
                <a:lnTo>
                  <a:pt x="0" y="164591"/>
                </a:lnTo>
                <a:lnTo>
                  <a:pt x="164591" y="164591"/>
                </a:lnTo>
                <a:lnTo>
                  <a:pt x="164591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3" name="Google Shape;1043;g21e5e32ccb0_0_2297"/>
          <p:cNvSpPr/>
          <p:nvPr/>
        </p:nvSpPr>
        <p:spPr>
          <a:xfrm>
            <a:off x="11156868" y="4409229"/>
            <a:ext cx="267462" cy="267462"/>
          </a:xfrm>
          <a:custGeom>
            <a:rect b="b" l="l" r="r" t="t"/>
            <a:pathLst>
              <a:path extrusionOk="0" h="165100" w="165100">
                <a:moveTo>
                  <a:pt x="164592" y="0"/>
                </a:moveTo>
                <a:lnTo>
                  <a:pt x="0" y="0"/>
                </a:lnTo>
                <a:lnTo>
                  <a:pt x="0" y="164591"/>
                </a:lnTo>
                <a:lnTo>
                  <a:pt x="164592" y="164591"/>
                </a:lnTo>
                <a:lnTo>
                  <a:pt x="164592" y="0"/>
                </a:lnTo>
                <a:close/>
              </a:path>
            </a:pathLst>
          </a:custGeom>
          <a:solidFill>
            <a:srgbClr val="96C08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4" name="Google Shape;1044;g21e5e32ccb0_0_2297"/>
          <p:cNvSpPr/>
          <p:nvPr/>
        </p:nvSpPr>
        <p:spPr>
          <a:xfrm>
            <a:off x="10099112" y="4409229"/>
            <a:ext cx="267462" cy="267462"/>
          </a:xfrm>
          <a:custGeom>
            <a:rect b="b" l="l" r="r" t="t"/>
            <a:pathLst>
              <a:path extrusionOk="0" h="165100" w="165100">
                <a:moveTo>
                  <a:pt x="164591" y="0"/>
                </a:moveTo>
                <a:lnTo>
                  <a:pt x="0" y="0"/>
                </a:lnTo>
                <a:lnTo>
                  <a:pt x="0" y="164591"/>
                </a:lnTo>
                <a:lnTo>
                  <a:pt x="164591" y="164591"/>
                </a:lnTo>
                <a:lnTo>
                  <a:pt x="164591" y="0"/>
                </a:lnTo>
                <a:close/>
              </a:path>
            </a:pathLst>
          </a:custGeom>
          <a:solidFill>
            <a:srgbClr val="00681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g21e5e32ccb0_0_2297"/>
          <p:cNvSpPr/>
          <p:nvPr/>
        </p:nvSpPr>
        <p:spPr>
          <a:xfrm>
            <a:off x="12214621" y="4409229"/>
            <a:ext cx="269519" cy="267462"/>
          </a:xfrm>
          <a:custGeom>
            <a:rect b="b" l="l" r="r" t="t"/>
            <a:pathLst>
              <a:path extrusionOk="0" h="165100" w="166370">
                <a:moveTo>
                  <a:pt x="166116" y="0"/>
                </a:moveTo>
                <a:lnTo>
                  <a:pt x="0" y="0"/>
                </a:lnTo>
                <a:lnTo>
                  <a:pt x="0" y="164591"/>
                </a:lnTo>
                <a:lnTo>
                  <a:pt x="166116" y="164591"/>
                </a:lnTo>
                <a:lnTo>
                  <a:pt x="166116" y="0"/>
                </a:lnTo>
                <a:close/>
              </a:path>
            </a:pathLst>
          </a:custGeom>
          <a:solidFill>
            <a:srgbClr val="DED2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g21e5e32ccb0_0_2297"/>
          <p:cNvSpPr/>
          <p:nvPr/>
        </p:nvSpPr>
        <p:spPr>
          <a:xfrm>
            <a:off x="13272378" y="4409229"/>
            <a:ext cx="269519" cy="267462"/>
          </a:xfrm>
          <a:custGeom>
            <a:rect b="b" l="l" r="r" t="t"/>
            <a:pathLst>
              <a:path extrusionOk="0" h="165100" w="166370">
                <a:moveTo>
                  <a:pt x="166116" y="0"/>
                </a:moveTo>
                <a:lnTo>
                  <a:pt x="0" y="0"/>
                </a:lnTo>
                <a:lnTo>
                  <a:pt x="0" y="164591"/>
                </a:lnTo>
                <a:lnTo>
                  <a:pt x="166116" y="164591"/>
                </a:lnTo>
                <a:lnTo>
                  <a:pt x="166116" y="0"/>
                </a:lnTo>
                <a:close/>
              </a:path>
            </a:pathLst>
          </a:custGeom>
          <a:solidFill>
            <a:srgbClr val="FDF87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7" name="Google Shape;1047;g21e5e32ccb0_0_2297"/>
          <p:cNvSpPr txBox="1"/>
          <p:nvPr/>
        </p:nvSpPr>
        <p:spPr>
          <a:xfrm>
            <a:off x="7531130" y="2585200"/>
            <a:ext cx="6410400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3125">
            <a:spAutoFit/>
          </a:bodyPr>
          <a:lstStyle/>
          <a:p>
            <a:pPr indent="0" lvl="0" marL="38100" marR="12700" rtl="0" algn="l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Local production is rising slowly  </a:t>
            </a:r>
            <a:endParaRPr b="0" i="0" sz="25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12700" rtl="0" algn="l">
              <a:lnSpc>
                <a:spcPct val="107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Local production of milk and meat in Kenya,  1000 tons</a:t>
            </a:r>
            <a:endParaRPr b="0" i="0" sz="19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8" name="Google Shape;1048;g21e5e32ccb0_0_2297"/>
          <p:cNvSpPr txBox="1"/>
          <p:nvPr/>
        </p:nvSpPr>
        <p:spPr>
          <a:xfrm>
            <a:off x="13603388" y="4378826"/>
            <a:ext cx="596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2021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g21e5e32ccb0_0_2297"/>
          <p:cNvSpPr txBox="1"/>
          <p:nvPr/>
        </p:nvSpPr>
        <p:spPr>
          <a:xfrm>
            <a:off x="1437523" y="10355017"/>
            <a:ext cx="759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034101"/>
                </a:solidFill>
                <a:latin typeface="Arial"/>
                <a:ea typeface="Arial"/>
                <a:cs typeface="Arial"/>
                <a:sym typeface="Arial"/>
              </a:rPr>
              <a:t>CAGR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1e5e32ccb0_0_2297"/>
          <p:cNvSpPr/>
          <p:nvPr/>
        </p:nvSpPr>
        <p:spPr>
          <a:xfrm>
            <a:off x="2906874" y="10273993"/>
            <a:ext cx="1165517" cy="514350"/>
          </a:xfrm>
          <a:custGeom>
            <a:rect b="b" l="l" r="r" t="t"/>
            <a:pathLst>
              <a:path extrusionOk="0" h="317500" w="719455">
                <a:moveTo>
                  <a:pt x="0" y="158495"/>
                </a:moveTo>
                <a:lnTo>
                  <a:pt x="22502" y="103189"/>
                </a:lnTo>
                <a:lnTo>
                  <a:pt x="84591" y="56376"/>
                </a:lnTo>
                <a:lnTo>
                  <a:pt x="127940" y="37274"/>
                </a:lnTo>
                <a:lnTo>
                  <a:pt x="178138" y="21637"/>
                </a:lnTo>
                <a:lnTo>
                  <a:pt x="234169" y="9915"/>
                </a:lnTo>
                <a:lnTo>
                  <a:pt x="295016" y="2553"/>
                </a:lnTo>
                <a:lnTo>
                  <a:pt x="359664" y="0"/>
                </a:lnTo>
                <a:lnTo>
                  <a:pt x="424311" y="2553"/>
                </a:lnTo>
                <a:lnTo>
                  <a:pt x="485158" y="9915"/>
                </a:lnTo>
                <a:lnTo>
                  <a:pt x="541189" y="21637"/>
                </a:lnTo>
                <a:lnTo>
                  <a:pt x="591387" y="37274"/>
                </a:lnTo>
                <a:lnTo>
                  <a:pt x="634736" y="56376"/>
                </a:lnTo>
                <a:lnTo>
                  <a:pt x="670221" y="78497"/>
                </a:lnTo>
                <a:lnTo>
                  <a:pt x="713533" y="130004"/>
                </a:lnTo>
                <a:lnTo>
                  <a:pt x="719328" y="158495"/>
                </a:lnTo>
                <a:lnTo>
                  <a:pt x="713533" y="186984"/>
                </a:lnTo>
                <a:lnTo>
                  <a:pt x="670221" y="238489"/>
                </a:lnTo>
                <a:lnTo>
                  <a:pt x="634736" y="260610"/>
                </a:lnTo>
                <a:lnTo>
                  <a:pt x="591387" y="279713"/>
                </a:lnTo>
                <a:lnTo>
                  <a:pt x="541189" y="295351"/>
                </a:lnTo>
                <a:lnTo>
                  <a:pt x="485158" y="307075"/>
                </a:lnTo>
                <a:lnTo>
                  <a:pt x="424311" y="314438"/>
                </a:lnTo>
                <a:lnTo>
                  <a:pt x="359664" y="316991"/>
                </a:lnTo>
                <a:lnTo>
                  <a:pt x="295016" y="314438"/>
                </a:lnTo>
                <a:lnTo>
                  <a:pt x="234169" y="307075"/>
                </a:lnTo>
                <a:lnTo>
                  <a:pt x="178138" y="295351"/>
                </a:lnTo>
                <a:lnTo>
                  <a:pt x="127940" y="279713"/>
                </a:lnTo>
                <a:lnTo>
                  <a:pt x="84591" y="260610"/>
                </a:lnTo>
                <a:lnTo>
                  <a:pt x="49106" y="238489"/>
                </a:lnTo>
                <a:lnTo>
                  <a:pt x="5794" y="186984"/>
                </a:lnTo>
                <a:lnTo>
                  <a:pt x="0" y="158495"/>
                </a:lnTo>
                <a:close/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g21e5e32ccb0_0_2297"/>
          <p:cNvSpPr txBox="1"/>
          <p:nvPr/>
        </p:nvSpPr>
        <p:spPr>
          <a:xfrm>
            <a:off x="3142751" y="10329380"/>
            <a:ext cx="699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34101"/>
                </a:solidFill>
                <a:latin typeface="Roboto"/>
                <a:ea typeface="Roboto"/>
                <a:cs typeface="Roboto"/>
                <a:sym typeface="Roboto"/>
              </a:rPr>
              <a:t>5.6%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2" name="Google Shape;1052;g21e5e32ccb0_0_2297"/>
          <p:cNvSpPr/>
          <p:nvPr/>
        </p:nvSpPr>
        <p:spPr>
          <a:xfrm>
            <a:off x="5350311" y="10273993"/>
            <a:ext cx="1165515" cy="514350"/>
          </a:xfrm>
          <a:custGeom>
            <a:rect b="b" l="l" r="r" t="t"/>
            <a:pathLst>
              <a:path extrusionOk="0" h="317500" w="719454">
                <a:moveTo>
                  <a:pt x="0" y="158495"/>
                </a:moveTo>
                <a:lnTo>
                  <a:pt x="22502" y="103189"/>
                </a:lnTo>
                <a:lnTo>
                  <a:pt x="84591" y="56376"/>
                </a:lnTo>
                <a:lnTo>
                  <a:pt x="127940" y="37274"/>
                </a:lnTo>
                <a:lnTo>
                  <a:pt x="178138" y="21637"/>
                </a:lnTo>
                <a:lnTo>
                  <a:pt x="234169" y="9915"/>
                </a:lnTo>
                <a:lnTo>
                  <a:pt x="295016" y="2553"/>
                </a:lnTo>
                <a:lnTo>
                  <a:pt x="359664" y="0"/>
                </a:lnTo>
                <a:lnTo>
                  <a:pt x="424311" y="2553"/>
                </a:lnTo>
                <a:lnTo>
                  <a:pt x="485158" y="9915"/>
                </a:lnTo>
                <a:lnTo>
                  <a:pt x="541189" y="21637"/>
                </a:lnTo>
                <a:lnTo>
                  <a:pt x="591387" y="37274"/>
                </a:lnTo>
                <a:lnTo>
                  <a:pt x="634736" y="56376"/>
                </a:lnTo>
                <a:lnTo>
                  <a:pt x="670221" y="78497"/>
                </a:lnTo>
                <a:lnTo>
                  <a:pt x="713533" y="130004"/>
                </a:lnTo>
                <a:lnTo>
                  <a:pt x="719328" y="158495"/>
                </a:lnTo>
                <a:lnTo>
                  <a:pt x="713533" y="186984"/>
                </a:lnTo>
                <a:lnTo>
                  <a:pt x="670221" y="238489"/>
                </a:lnTo>
                <a:lnTo>
                  <a:pt x="634736" y="260610"/>
                </a:lnTo>
                <a:lnTo>
                  <a:pt x="591387" y="279713"/>
                </a:lnTo>
                <a:lnTo>
                  <a:pt x="541189" y="295351"/>
                </a:lnTo>
                <a:lnTo>
                  <a:pt x="485158" y="307075"/>
                </a:lnTo>
                <a:lnTo>
                  <a:pt x="424311" y="314438"/>
                </a:lnTo>
                <a:lnTo>
                  <a:pt x="359664" y="316991"/>
                </a:lnTo>
                <a:lnTo>
                  <a:pt x="295016" y="314438"/>
                </a:lnTo>
                <a:lnTo>
                  <a:pt x="234169" y="307075"/>
                </a:lnTo>
                <a:lnTo>
                  <a:pt x="178138" y="295351"/>
                </a:lnTo>
                <a:lnTo>
                  <a:pt x="127940" y="279713"/>
                </a:lnTo>
                <a:lnTo>
                  <a:pt x="84591" y="260610"/>
                </a:lnTo>
                <a:lnTo>
                  <a:pt x="49106" y="238489"/>
                </a:lnTo>
                <a:lnTo>
                  <a:pt x="5794" y="186984"/>
                </a:lnTo>
                <a:lnTo>
                  <a:pt x="0" y="158495"/>
                </a:lnTo>
                <a:close/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g21e5e32ccb0_0_2297"/>
          <p:cNvSpPr txBox="1"/>
          <p:nvPr/>
        </p:nvSpPr>
        <p:spPr>
          <a:xfrm>
            <a:off x="5587217" y="10329380"/>
            <a:ext cx="699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34101"/>
                </a:solidFill>
                <a:latin typeface="Roboto"/>
                <a:ea typeface="Roboto"/>
                <a:cs typeface="Roboto"/>
                <a:sym typeface="Roboto"/>
              </a:rPr>
              <a:t>6.9%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4" name="Google Shape;1054;g21e5e32ccb0_0_2297"/>
          <p:cNvSpPr/>
          <p:nvPr/>
        </p:nvSpPr>
        <p:spPr>
          <a:xfrm>
            <a:off x="9391476" y="10273993"/>
            <a:ext cx="1165515" cy="514350"/>
          </a:xfrm>
          <a:custGeom>
            <a:rect b="b" l="l" r="r" t="t"/>
            <a:pathLst>
              <a:path extrusionOk="0" h="317500" w="719454">
                <a:moveTo>
                  <a:pt x="0" y="158495"/>
                </a:moveTo>
                <a:lnTo>
                  <a:pt x="22502" y="103189"/>
                </a:lnTo>
                <a:lnTo>
                  <a:pt x="84591" y="56376"/>
                </a:lnTo>
                <a:lnTo>
                  <a:pt x="127940" y="37274"/>
                </a:lnTo>
                <a:lnTo>
                  <a:pt x="178138" y="21637"/>
                </a:lnTo>
                <a:lnTo>
                  <a:pt x="234169" y="9915"/>
                </a:lnTo>
                <a:lnTo>
                  <a:pt x="295016" y="2553"/>
                </a:lnTo>
                <a:lnTo>
                  <a:pt x="359663" y="0"/>
                </a:lnTo>
                <a:lnTo>
                  <a:pt x="424311" y="2553"/>
                </a:lnTo>
                <a:lnTo>
                  <a:pt x="485158" y="9915"/>
                </a:lnTo>
                <a:lnTo>
                  <a:pt x="541189" y="21637"/>
                </a:lnTo>
                <a:lnTo>
                  <a:pt x="591387" y="37274"/>
                </a:lnTo>
                <a:lnTo>
                  <a:pt x="634736" y="56376"/>
                </a:lnTo>
                <a:lnTo>
                  <a:pt x="670221" y="78497"/>
                </a:lnTo>
                <a:lnTo>
                  <a:pt x="713533" y="130004"/>
                </a:lnTo>
                <a:lnTo>
                  <a:pt x="719328" y="158495"/>
                </a:lnTo>
                <a:lnTo>
                  <a:pt x="713533" y="186984"/>
                </a:lnTo>
                <a:lnTo>
                  <a:pt x="670221" y="238489"/>
                </a:lnTo>
                <a:lnTo>
                  <a:pt x="634736" y="260610"/>
                </a:lnTo>
                <a:lnTo>
                  <a:pt x="591387" y="279713"/>
                </a:lnTo>
                <a:lnTo>
                  <a:pt x="541189" y="295351"/>
                </a:lnTo>
                <a:lnTo>
                  <a:pt x="485158" y="307075"/>
                </a:lnTo>
                <a:lnTo>
                  <a:pt x="424311" y="314438"/>
                </a:lnTo>
                <a:lnTo>
                  <a:pt x="359663" y="316991"/>
                </a:lnTo>
                <a:lnTo>
                  <a:pt x="295016" y="314438"/>
                </a:lnTo>
                <a:lnTo>
                  <a:pt x="234169" y="307075"/>
                </a:lnTo>
                <a:lnTo>
                  <a:pt x="178138" y="295351"/>
                </a:lnTo>
                <a:lnTo>
                  <a:pt x="127940" y="279713"/>
                </a:lnTo>
                <a:lnTo>
                  <a:pt x="84591" y="260610"/>
                </a:lnTo>
                <a:lnTo>
                  <a:pt x="49106" y="238489"/>
                </a:lnTo>
                <a:lnTo>
                  <a:pt x="5794" y="186984"/>
                </a:lnTo>
                <a:lnTo>
                  <a:pt x="0" y="158495"/>
                </a:lnTo>
                <a:close/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5" name="Google Shape;1055;g21e5e32ccb0_0_2297"/>
          <p:cNvSpPr txBox="1"/>
          <p:nvPr/>
        </p:nvSpPr>
        <p:spPr>
          <a:xfrm>
            <a:off x="9630233" y="10329380"/>
            <a:ext cx="6993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34101"/>
                </a:solidFill>
                <a:latin typeface="Roboto"/>
                <a:ea typeface="Roboto"/>
                <a:cs typeface="Roboto"/>
                <a:sym typeface="Roboto"/>
              </a:rPr>
              <a:t>3.0%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6" name="Google Shape;1056;g21e5e32ccb0_0_2297"/>
          <p:cNvSpPr/>
          <p:nvPr/>
        </p:nvSpPr>
        <p:spPr>
          <a:xfrm>
            <a:off x="12584466" y="10273993"/>
            <a:ext cx="1165515" cy="514350"/>
          </a:xfrm>
          <a:custGeom>
            <a:rect b="b" l="l" r="r" t="t"/>
            <a:pathLst>
              <a:path extrusionOk="0" h="317500" w="719454">
                <a:moveTo>
                  <a:pt x="0" y="158495"/>
                </a:moveTo>
                <a:lnTo>
                  <a:pt x="22502" y="103189"/>
                </a:lnTo>
                <a:lnTo>
                  <a:pt x="84591" y="56376"/>
                </a:lnTo>
                <a:lnTo>
                  <a:pt x="127940" y="37274"/>
                </a:lnTo>
                <a:lnTo>
                  <a:pt x="178138" y="21637"/>
                </a:lnTo>
                <a:lnTo>
                  <a:pt x="234169" y="9915"/>
                </a:lnTo>
                <a:lnTo>
                  <a:pt x="295016" y="2553"/>
                </a:lnTo>
                <a:lnTo>
                  <a:pt x="359663" y="0"/>
                </a:lnTo>
                <a:lnTo>
                  <a:pt x="424311" y="2553"/>
                </a:lnTo>
                <a:lnTo>
                  <a:pt x="485158" y="9915"/>
                </a:lnTo>
                <a:lnTo>
                  <a:pt x="541189" y="21637"/>
                </a:lnTo>
                <a:lnTo>
                  <a:pt x="591387" y="37274"/>
                </a:lnTo>
                <a:lnTo>
                  <a:pt x="634736" y="56376"/>
                </a:lnTo>
                <a:lnTo>
                  <a:pt x="670221" y="78497"/>
                </a:lnTo>
                <a:lnTo>
                  <a:pt x="713533" y="130004"/>
                </a:lnTo>
                <a:lnTo>
                  <a:pt x="719327" y="158495"/>
                </a:lnTo>
                <a:lnTo>
                  <a:pt x="713533" y="186984"/>
                </a:lnTo>
                <a:lnTo>
                  <a:pt x="670221" y="238489"/>
                </a:lnTo>
                <a:lnTo>
                  <a:pt x="634736" y="260610"/>
                </a:lnTo>
                <a:lnTo>
                  <a:pt x="591387" y="279713"/>
                </a:lnTo>
                <a:lnTo>
                  <a:pt x="541189" y="295351"/>
                </a:lnTo>
                <a:lnTo>
                  <a:pt x="485158" y="307075"/>
                </a:lnTo>
                <a:lnTo>
                  <a:pt x="424311" y="314438"/>
                </a:lnTo>
                <a:lnTo>
                  <a:pt x="359663" y="316991"/>
                </a:lnTo>
                <a:lnTo>
                  <a:pt x="295016" y="314438"/>
                </a:lnTo>
                <a:lnTo>
                  <a:pt x="234169" y="307075"/>
                </a:lnTo>
                <a:lnTo>
                  <a:pt x="178138" y="295351"/>
                </a:lnTo>
                <a:lnTo>
                  <a:pt x="127940" y="279713"/>
                </a:lnTo>
                <a:lnTo>
                  <a:pt x="84591" y="260610"/>
                </a:lnTo>
                <a:lnTo>
                  <a:pt x="49106" y="238489"/>
                </a:lnTo>
                <a:lnTo>
                  <a:pt x="5794" y="186984"/>
                </a:lnTo>
                <a:lnTo>
                  <a:pt x="0" y="158495"/>
                </a:lnTo>
                <a:close/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7" name="Google Shape;1057;g21e5e32ccb0_0_2297"/>
          <p:cNvSpPr txBox="1"/>
          <p:nvPr/>
        </p:nvSpPr>
        <p:spPr>
          <a:xfrm>
            <a:off x="12774937" y="10329380"/>
            <a:ext cx="795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34101"/>
                </a:solidFill>
                <a:latin typeface="Roboto"/>
                <a:ea typeface="Roboto"/>
                <a:cs typeface="Roboto"/>
                <a:sym typeface="Roboto"/>
              </a:rPr>
              <a:t>-1.3%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8" name="Google Shape;1058;g21e5e32ccb0_0_2297"/>
          <p:cNvSpPr/>
          <p:nvPr/>
        </p:nvSpPr>
        <p:spPr>
          <a:xfrm>
            <a:off x="1452153" y="4219407"/>
            <a:ext cx="5706199" cy="0"/>
          </a:xfrm>
          <a:custGeom>
            <a:rect b="b" l="l" r="r" t="t"/>
            <a:pathLst>
              <a:path extrusionOk="0" h="120000" w="3522345">
                <a:moveTo>
                  <a:pt x="0" y="0"/>
                </a:moveTo>
                <a:lnTo>
                  <a:pt x="3521964" y="0"/>
                </a:lnTo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g21e5e32ccb0_0_2297"/>
          <p:cNvSpPr/>
          <p:nvPr/>
        </p:nvSpPr>
        <p:spPr>
          <a:xfrm>
            <a:off x="7552117" y="4219407"/>
            <a:ext cx="6721526" cy="0"/>
          </a:xfrm>
          <a:custGeom>
            <a:rect b="b" l="l" r="r" t="t"/>
            <a:pathLst>
              <a:path extrusionOk="0" h="120000" w="4149090">
                <a:moveTo>
                  <a:pt x="0" y="0"/>
                </a:moveTo>
                <a:lnTo>
                  <a:pt x="4149090" y="0"/>
                </a:lnTo>
              </a:path>
            </a:pathLst>
          </a:custGeom>
          <a:noFill/>
          <a:ln cap="flat" cmpd="sng" w="12700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0" name="Google Shape;1060;g21e5e32ccb0_0_2297"/>
          <p:cNvSpPr txBox="1"/>
          <p:nvPr/>
        </p:nvSpPr>
        <p:spPr>
          <a:xfrm>
            <a:off x="1493331" y="4385738"/>
            <a:ext cx="5686500" cy="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0" marR="76200" rtl="0" algn="r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2020	2021E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g21e5e32ccb0_0_2297"/>
          <p:cNvSpPr txBox="1"/>
          <p:nvPr/>
        </p:nvSpPr>
        <p:spPr>
          <a:xfrm>
            <a:off x="12539427" y="4378826"/>
            <a:ext cx="596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2020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g21e5e32ccb0_0_2297"/>
          <p:cNvSpPr txBox="1"/>
          <p:nvPr/>
        </p:nvSpPr>
        <p:spPr>
          <a:xfrm>
            <a:off x="11491546" y="4378826"/>
            <a:ext cx="596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2019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g21e5e32ccb0_0_2297"/>
          <p:cNvSpPr txBox="1"/>
          <p:nvPr/>
        </p:nvSpPr>
        <p:spPr>
          <a:xfrm>
            <a:off x="10379346" y="4378826"/>
            <a:ext cx="596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2018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g21e5e32ccb0_0_2297"/>
          <p:cNvSpPr txBox="1"/>
          <p:nvPr/>
        </p:nvSpPr>
        <p:spPr>
          <a:xfrm>
            <a:off x="9356694" y="4378826"/>
            <a:ext cx="5961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2017</a:t>
            </a:r>
            <a:endParaRPr b="0"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5" name="Google Shape;1065;g21e5e32ccb0_0_2297"/>
          <p:cNvSpPr/>
          <p:nvPr/>
        </p:nvSpPr>
        <p:spPr>
          <a:xfrm>
            <a:off x="15205600" y="0"/>
            <a:ext cx="9204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g21e5e32ccb0_0_2297"/>
          <p:cNvSpPr txBox="1"/>
          <p:nvPr/>
        </p:nvSpPr>
        <p:spPr>
          <a:xfrm>
            <a:off x="16433475" y="4219400"/>
            <a:ext cx="6410400" cy="79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Market trends and  growth expectations </a:t>
            </a:r>
            <a:endParaRPr b="0" i="0" sz="27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Livestock remains a key sector of Kenya’s economy, contributing up to 12%  of the country’s Gross Domestic Product (GDP) with the expected surge in demand projected to push further . </a:t>
            </a:r>
            <a:endParaRPr b="0" i="0" sz="2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nomad pastoralists, mainly found (ASALs), form 70% of the population in the country that keeps livestock</a:t>
            </a:r>
            <a:endParaRPr b="0" i="0" sz="22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139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Growth in demand is driven by  an </a:t>
            </a:r>
            <a:r>
              <a:rPr b="1" i="0" lang="en-US" sz="32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expanding middle class</a:t>
            </a:r>
            <a:r>
              <a:rPr b="0" i="0" lang="en-US" sz="3200" u="none" cap="none" strike="noStrike">
                <a:solidFill>
                  <a:srgbClr val="006F35"/>
                </a:solidFill>
                <a:latin typeface="Roboto"/>
                <a:ea typeface="Roboto"/>
                <a:cs typeface="Roboto"/>
                <a:sym typeface="Roboto"/>
              </a:rPr>
              <a:t>  with higher disposable income </a:t>
            </a:r>
            <a:endParaRPr b="0" i="0" sz="3200" u="none" cap="none" strike="noStrike">
              <a:solidFill>
                <a:srgbClr val="006F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21e5e32ccb0_0_2032"/>
          <p:cNvSpPr/>
          <p:nvPr/>
        </p:nvSpPr>
        <p:spPr>
          <a:xfrm>
            <a:off x="12478467" y="0"/>
            <a:ext cx="11931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g21e5e32ccb0_0_2032"/>
          <p:cNvSpPr txBox="1"/>
          <p:nvPr>
            <p:ph idx="2" type="body"/>
          </p:nvPr>
        </p:nvSpPr>
        <p:spPr>
          <a:xfrm>
            <a:off x="13602475" y="2963775"/>
            <a:ext cx="63558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29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Area set aside for implementation has been cleared in readiness for commencement.</a:t>
            </a:r>
            <a:endParaRPr sz="2900">
              <a:solidFill>
                <a:srgbClr val="00A5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3" name="Google Shape;1073;g21e5e32ccb0_0_2032"/>
          <p:cNvSpPr txBox="1"/>
          <p:nvPr>
            <p:ph idx="2" type="body"/>
          </p:nvPr>
        </p:nvSpPr>
        <p:spPr>
          <a:xfrm>
            <a:off x="4708467" y="35625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Current Implementation status</a:t>
            </a:r>
            <a:endParaRPr sz="3200"/>
          </a:p>
        </p:txBody>
      </p:sp>
      <p:cxnSp>
        <p:nvCxnSpPr>
          <p:cNvPr id="1074" name="Google Shape;1074;g21e5e32ccb0_0_2032"/>
          <p:cNvCxnSpPr/>
          <p:nvPr/>
        </p:nvCxnSpPr>
        <p:spPr>
          <a:xfrm rot="10800000">
            <a:off x="3925900" y="502702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5" name="Google Shape;1075;g21e5e32ccb0_0_2032"/>
          <p:cNvCxnSpPr/>
          <p:nvPr/>
        </p:nvCxnSpPr>
        <p:spPr>
          <a:xfrm rot="10800000">
            <a:off x="3875100" y="3106333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6" name="Google Shape;1076;g21e5e32ccb0_0_2032"/>
          <p:cNvSpPr txBox="1"/>
          <p:nvPr>
            <p:ph idx="2" type="body"/>
          </p:nvPr>
        </p:nvSpPr>
        <p:spPr>
          <a:xfrm>
            <a:off x="13602467" y="5420333"/>
            <a:ext cx="33240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45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Nil</a:t>
            </a:r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77" name="Google Shape;1077;g21e5e32ccb0_0_2032"/>
          <p:cNvSpPr txBox="1"/>
          <p:nvPr>
            <p:ph idx="2" type="body"/>
          </p:nvPr>
        </p:nvSpPr>
        <p:spPr>
          <a:xfrm>
            <a:off x="4708467" y="57469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How much financing is available at present</a:t>
            </a:r>
            <a:endParaRPr sz="3200"/>
          </a:p>
        </p:txBody>
      </p:sp>
      <p:cxnSp>
        <p:nvCxnSpPr>
          <p:cNvPr id="1078" name="Google Shape;1078;g21e5e32ccb0_0_2032"/>
          <p:cNvCxnSpPr/>
          <p:nvPr/>
        </p:nvCxnSpPr>
        <p:spPr>
          <a:xfrm rot="10800000">
            <a:off x="3925900" y="751622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9" name="Google Shape;1079;g21e5e32ccb0_0_2032"/>
          <p:cNvSpPr txBox="1"/>
          <p:nvPr>
            <p:ph idx="2" type="body"/>
          </p:nvPr>
        </p:nvSpPr>
        <p:spPr>
          <a:xfrm>
            <a:off x="4708467" y="78242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How much investment/capital the investor needs to inject into the project</a:t>
            </a:r>
            <a:endParaRPr sz="3200"/>
          </a:p>
        </p:txBody>
      </p:sp>
      <p:sp>
        <p:nvSpPr>
          <p:cNvPr id="1080" name="Google Shape;1080;g21e5e32ccb0_0_2032"/>
          <p:cNvSpPr txBox="1"/>
          <p:nvPr>
            <p:ph idx="2" type="body"/>
          </p:nvPr>
        </p:nvSpPr>
        <p:spPr>
          <a:xfrm>
            <a:off x="13602467" y="7833333"/>
            <a:ext cx="3324000" cy="1749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45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USD 17M</a:t>
            </a:r>
            <a:endParaRPr sz="24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1" name="Google Shape;1081;g21e5e32ccb0_0_203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Financial Ask</a:t>
            </a:r>
            <a:endParaRPr/>
          </a:p>
        </p:txBody>
      </p:sp>
      <p:cxnSp>
        <p:nvCxnSpPr>
          <p:cNvPr id="1082" name="Google Shape;1082;g21e5e32ccb0_0_2032"/>
          <p:cNvCxnSpPr/>
          <p:nvPr/>
        </p:nvCxnSpPr>
        <p:spPr>
          <a:xfrm rot="10800000">
            <a:off x="3925900" y="9930272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3" name="Google Shape;1083;g21e5e32ccb0_0_2032"/>
          <p:cNvSpPr txBox="1"/>
          <p:nvPr>
            <p:ph idx="2" type="body"/>
          </p:nvPr>
        </p:nvSpPr>
        <p:spPr>
          <a:xfrm>
            <a:off x="13152275" y="10005425"/>
            <a:ext cx="6355800" cy="19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2900">
                <a:solidFill>
                  <a:srgbClr val="00A54F"/>
                </a:solidFill>
                <a:latin typeface="Roboto Medium"/>
                <a:ea typeface="Roboto Medium"/>
                <a:cs typeface="Roboto Medium"/>
                <a:sym typeface="Roboto Medium"/>
              </a:rPr>
              <a:t>Equity model to be determined</a:t>
            </a:r>
            <a:endParaRPr sz="2900">
              <a:solidFill>
                <a:srgbClr val="00A54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84" name="Google Shape;1084;g21e5e32ccb0_0_2032"/>
          <p:cNvSpPr txBox="1"/>
          <p:nvPr>
            <p:ph idx="2" type="body"/>
          </p:nvPr>
        </p:nvSpPr>
        <p:spPr>
          <a:xfrm>
            <a:off x="4708467" y="10005433"/>
            <a:ext cx="73776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3200"/>
              <a:t>ROI for Investor</a:t>
            </a:r>
            <a:endParaRPr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21e5e32ccb0_0_5167"/>
          <p:cNvSpPr/>
          <p:nvPr/>
        </p:nvSpPr>
        <p:spPr>
          <a:xfrm>
            <a:off x="13875000" y="15275"/>
            <a:ext cx="105702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g21e5e32ccb0_0_516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Project Costs</a:t>
            </a:r>
            <a:endParaRPr/>
          </a:p>
        </p:txBody>
      </p:sp>
      <p:graphicFrame>
        <p:nvGraphicFramePr>
          <p:cNvPr id="1091" name="Google Shape;1091;g21e5e32ccb0_0_5167"/>
          <p:cNvGraphicFramePr/>
          <p:nvPr/>
        </p:nvGraphicFramePr>
        <p:xfrm>
          <a:off x="1793642" y="2973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{F8112C09-176D-43B4-B92D-B0764A9BB095}</a:tableStyleId>
              </a:tblPr>
              <a:tblGrid>
                <a:gridCol w="7663800"/>
                <a:gridCol w="2573725"/>
              </a:tblGrid>
              <a:tr h="12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B02C2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Investments</a:t>
                      </a:r>
                      <a:endParaRPr sz="3600" u="none" cap="none" strike="noStrike">
                        <a:solidFill>
                          <a:srgbClr val="B02C2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000"/>
                        <a:buFont typeface="Arial"/>
                        <a:buNone/>
                      </a:pPr>
                      <a:r>
                        <a:rPr lang="en-US" sz="2800" u="none" cap="none" strike="noStrike">
                          <a:solidFill>
                            <a:srgbClr val="B02C2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Cost (USD)</a:t>
                      </a:r>
                      <a:endParaRPr sz="2800" u="none" cap="none" strike="noStrike">
                        <a:solidFill>
                          <a:srgbClr val="B02C2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84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Dryland Cultivation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Breeding farm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2,608,923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Projects for communities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49,000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Feedlots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4,058,769</a:t>
                      </a:r>
                      <a:endParaRPr sz="24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972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b="1" sz="26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3410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11,626,385</a:t>
                      </a:r>
                      <a:endParaRPr b="1" sz="2600" u="none" cap="none" strike="noStrike">
                        <a:solidFill>
                          <a:srgbClr val="03410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50800" marB="50800" marR="76200" marL="7620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92" name="Google Shape;1092;g21e5e32ccb0_0_5167"/>
          <p:cNvSpPr/>
          <p:nvPr/>
        </p:nvSpPr>
        <p:spPr>
          <a:xfrm>
            <a:off x="15724817" y="3550483"/>
            <a:ext cx="4730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1,354,884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26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TOTAL SALES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3" name="Google Shape;1093;g21e5e32ccb0_0_5167"/>
          <p:cNvSpPr/>
          <p:nvPr/>
        </p:nvSpPr>
        <p:spPr>
          <a:xfrm>
            <a:off x="15724817" y="4886501"/>
            <a:ext cx="47304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580,340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26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TOTAL COSTS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4" name="Google Shape;1094;g21e5e32ccb0_0_5167"/>
          <p:cNvSpPr/>
          <p:nvPr/>
        </p:nvSpPr>
        <p:spPr>
          <a:xfrm>
            <a:off x="15724817" y="6222518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774,544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USD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ANNUAL GROSS PROFIT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5" name="Google Shape;1095;g21e5e32ccb0_0_5167"/>
          <p:cNvSpPr txBox="1"/>
          <p:nvPr/>
        </p:nvSpPr>
        <p:spPr>
          <a:xfrm>
            <a:off x="15401450" y="1756925"/>
            <a:ext cx="75825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Financial Projections</a:t>
            </a:r>
            <a:endParaRPr b="0" i="0" sz="38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6" name="Google Shape;1096;g21e5e32ccb0_0_5167"/>
          <p:cNvSpPr/>
          <p:nvPr/>
        </p:nvSpPr>
        <p:spPr>
          <a:xfrm>
            <a:off x="15724817" y="7777236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57 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PROFIT ON SALES (%)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7" name="Google Shape;1097;g21e5e32ccb0_0_5167"/>
          <p:cNvSpPr/>
          <p:nvPr/>
        </p:nvSpPr>
        <p:spPr>
          <a:xfrm>
            <a:off x="15724817" y="9331954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6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YEARS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PAYBACK (YEARS)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8" name="Google Shape;1098;g21e5e32ccb0_0_5167"/>
          <p:cNvSpPr/>
          <p:nvPr/>
        </p:nvSpPr>
        <p:spPr>
          <a:xfrm>
            <a:off x="15724817" y="10886671"/>
            <a:ext cx="47304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14 </a:t>
            </a:r>
            <a:r>
              <a:rPr b="1" i="0" lang="en-US" sz="26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%</a:t>
            </a:r>
            <a:endParaRPr b="1" i="0" sz="32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IRR (%)</a:t>
            </a:r>
            <a:endParaRPr b="0" i="0" sz="2400" u="none" cap="none" strike="noStrike">
              <a:solidFill>
                <a:srgbClr val="00A54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99" name="Google Shape;1099;g21e5e32ccb0_0_5167"/>
          <p:cNvSpPr txBox="1"/>
          <p:nvPr/>
        </p:nvSpPr>
        <p:spPr>
          <a:xfrm>
            <a:off x="15597150" y="2696475"/>
            <a:ext cx="4872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Projections for the duration to pay off both debt and equity injection</a:t>
            </a:r>
            <a:endParaRPr b="0" i="0" sz="19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00" name="Google Shape;1100;g21e5e32ccb0_0_5167"/>
          <p:cNvSpPr txBox="1"/>
          <p:nvPr/>
        </p:nvSpPr>
        <p:spPr>
          <a:xfrm>
            <a:off x="2008625" y="10354625"/>
            <a:ext cx="10570200" cy="24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3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Risks </a:t>
            </a: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0" i="0" sz="2600" u="none" cap="none" strike="noStrike">
              <a:solidFill>
                <a:srgbClr val="29293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11430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292934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Prevalence to  Infectious diseases,</a:t>
            </a:r>
            <a:endParaRPr b="0" i="0" sz="2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1143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92934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292934"/>
                </a:solidFill>
                <a:latin typeface="Roboto"/>
                <a:ea typeface="Roboto"/>
                <a:cs typeface="Roboto"/>
                <a:sym typeface="Roboto"/>
              </a:rPr>
              <a:t>Adverse effects of  climate change  leading to receding dam levels</a:t>
            </a:r>
            <a:endParaRPr b="0" i="0" sz="2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1" name="Google Shape;1101;g21e5e32ccb0_0_5167"/>
          <p:cNvSpPr txBox="1"/>
          <p:nvPr/>
        </p:nvSpPr>
        <p:spPr>
          <a:xfrm>
            <a:off x="18126950" y="11676850"/>
            <a:ext cx="5860800" cy="11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sng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Project Returns and Outcomes</a:t>
            </a:r>
            <a:endParaRPr b="0" i="0" sz="2300" u="sng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NPV and IRR are bare minimum metrics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1e5e32ccb0_0_1778"/>
          <p:cNvSpPr/>
          <p:nvPr/>
        </p:nvSpPr>
        <p:spPr>
          <a:xfrm>
            <a:off x="12478467" y="0"/>
            <a:ext cx="11931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1e5e32ccb0_0_1778"/>
          <p:cNvSpPr txBox="1"/>
          <p:nvPr/>
        </p:nvSpPr>
        <p:spPr>
          <a:xfrm>
            <a:off x="831200" y="577133"/>
            <a:ext cx="79704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Financial Performance</a:t>
            </a:r>
            <a:endParaRPr b="0" i="0" sz="4800" u="none" cap="none" strike="noStrike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08" name="Google Shape;1108;g21e5e32ccb0_0_1778"/>
          <p:cNvSpPr txBox="1"/>
          <p:nvPr/>
        </p:nvSpPr>
        <p:spPr>
          <a:xfrm>
            <a:off x="1416723" y="11528333"/>
            <a:ext cx="8756700" cy="10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boto"/>
              <a:buAutoNum type="arabicPeriod"/>
            </a:pPr>
            <a:r>
              <a:rPr b="0" i="0" lang="en-US" sz="1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Weight of cattle output from slaughterhouse/feeding lot and breeding farm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Roboto"/>
              <a:buAutoNum type="arabicPeriod"/>
            </a:pPr>
            <a:r>
              <a:rPr b="0" i="0" lang="en-US" sz="1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Equity IRR only calculated for irrigation scheme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Source: TARDA feasibility study for integrated livestock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9" name="Google Shape;1109;g21e5e32ccb0_0_1778"/>
          <p:cNvSpPr txBox="1"/>
          <p:nvPr/>
        </p:nvSpPr>
        <p:spPr>
          <a:xfrm>
            <a:off x="1417713" y="3368279"/>
            <a:ext cx="4043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Key financial metrics</a:t>
            </a:r>
            <a:endParaRPr b="0" i="0" sz="32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g21e5e32ccb0_0_1778"/>
          <p:cNvSpPr txBox="1"/>
          <p:nvPr/>
        </p:nvSpPr>
        <p:spPr>
          <a:xfrm>
            <a:off x="13523473" y="3368279"/>
            <a:ext cx="5552100" cy="5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Key impact metrics (by 2025)</a:t>
            </a:r>
            <a:endParaRPr b="0" i="0" sz="32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1" name="Google Shape;1111;g21e5e32ccb0_0_1778"/>
          <p:cNvSpPr/>
          <p:nvPr/>
        </p:nvSpPr>
        <p:spPr>
          <a:xfrm>
            <a:off x="1437734" y="6576986"/>
            <a:ext cx="9384821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2" name="Google Shape;1112;g21e5e32ccb0_0_1778"/>
          <p:cNvSpPr/>
          <p:nvPr/>
        </p:nvSpPr>
        <p:spPr>
          <a:xfrm>
            <a:off x="1437734" y="8077692"/>
            <a:ext cx="9384821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g21e5e32ccb0_0_1778"/>
          <p:cNvSpPr/>
          <p:nvPr/>
        </p:nvSpPr>
        <p:spPr>
          <a:xfrm>
            <a:off x="1437734" y="9667867"/>
            <a:ext cx="9384821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4" name="Google Shape;1114;g21e5e32ccb0_0_1778"/>
          <p:cNvSpPr txBox="1"/>
          <p:nvPr/>
        </p:nvSpPr>
        <p:spPr>
          <a:xfrm>
            <a:off x="7602533" y="4335874"/>
            <a:ext cx="1645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Masinga</a:t>
            </a:r>
            <a:endParaRPr b="1" i="0" sz="24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5" name="Google Shape;1115;g21e5e32ccb0_0_1778"/>
          <p:cNvSpPr txBox="1"/>
          <p:nvPr/>
        </p:nvSpPr>
        <p:spPr>
          <a:xfrm>
            <a:off x="4232409" y="4335874"/>
            <a:ext cx="1868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Kiambere</a:t>
            </a:r>
            <a:endParaRPr b="1" i="0" sz="24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6" name="Google Shape;1116;g21e5e32ccb0_0_1778"/>
          <p:cNvSpPr txBox="1"/>
          <p:nvPr/>
        </p:nvSpPr>
        <p:spPr>
          <a:xfrm>
            <a:off x="13729067" y="6400800"/>
            <a:ext cx="24951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Smallholder  farmers reached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7" name="Google Shape;1117;g21e5e32ccb0_0_1778"/>
          <p:cNvSpPr txBox="1"/>
          <p:nvPr/>
        </p:nvSpPr>
        <p:spPr>
          <a:xfrm>
            <a:off x="19412340" y="6396026"/>
            <a:ext cx="13848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60,000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8" name="Google Shape;1118;g21e5e32ccb0_0_1778"/>
          <p:cNvSpPr txBox="1"/>
          <p:nvPr/>
        </p:nvSpPr>
        <p:spPr>
          <a:xfrm>
            <a:off x="17144437" y="6396026"/>
            <a:ext cx="1631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104,000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g21e5e32ccb0_0_1778"/>
          <p:cNvSpPr txBox="1"/>
          <p:nvPr/>
        </p:nvSpPr>
        <p:spPr>
          <a:xfrm>
            <a:off x="13745453" y="5241000"/>
            <a:ext cx="2239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Job creation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0" name="Google Shape;1120;g21e5e32ccb0_0_1778"/>
          <p:cNvSpPr txBox="1"/>
          <p:nvPr/>
        </p:nvSpPr>
        <p:spPr>
          <a:xfrm>
            <a:off x="17144437" y="5236195"/>
            <a:ext cx="7752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960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g21e5e32ccb0_0_1778"/>
          <p:cNvSpPr txBox="1"/>
          <p:nvPr/>
        </p:nvSpPr>
        <p:spPr>
          <a:xfrm>
            <a:off x="19412340" y="5236195"/>
            <a:ext cx="1143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2,250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g21e5e32ccb0_0_1778"/>
          <p:cNvSpPr txBox="1"/>
          <p:nvPr/>
        </p:nvSpPr>
        <p:spPr>
          <a:xfrm>
            <a:off x="13523472" y="8024582"/>
            <a:ext cx="8756700" cy="2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Project results in farmers having increased access to:</a:t>
            </a:r>
            <a:endParaRPr b="0" i="0" sz="2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More productive heifers</a:t>
            </a:r>
            <a:endParaRPr b="0" i="0" sz="2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Cheap fodder for feeding cattle</a:t>
            </a:r>
            <a:endParaRPr b="0" i="0" sz="2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Market to sell their cattle and milk</a:t>
            </a:r>
            <a:endParaRPr b="0" i="0" sz="2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g21e5e32ccb0_0_1778"/>
          <p:cNvSpPr txBox="1"/>
          <p:nvPr/>
        </p:nvSpPr>
        <p:spPr>
          <a:xfrm>
            <a:off x="17144437" y="4335874"/>
            <a:ext cx="1868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Kiambere</a:t>
            </a:r>
            <a:endParaRPr b="1" i="0" sz="24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g21e5e32ccb0_0_1778"/>
          <p:cNvSpPr txBox="1"/>
          <p:nvPr/>
        </p:nvSpPr>
        <p:spPr>
          <a:xfrm>
            <a:off x="19412340" y="4335874"/>
            <a:ext cx="16455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Masinga</a:t>
            </a:r>
            <a:endParaRPr b="1" i="0" sz="24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5" name="Google Shape;1125;g21e5e32ccb0_0_1778"/>
          <p:cNvSpPr/>
          <p:nvPr/>
        </p:nvSpPr>
        <p:spPr>
          <a:xfrm>
            <a:off x="1437734" y="4887733"/>
            <a:ext cx="9384821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12700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6" name="Google Shape;1126;g21e5e32ccb0_0_1778"/>
          <p:cNvSpPr txBox="1"/>
          <p:nvPr/>
        </p:nvSpPr>
        <p:spPr>
          <a:xfrm>
            <a:off x="1417713" y="8413112"/>
            <a:ext cx="11961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EBITDA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7" name="Google Shape;1127;g21e5e32ccb0_0_1778"/>
          <p:cNvSpPr txBox="1"/>
          <p:nvPr/>
        </p:nvSpPr>
        <p:spPr>
          <a:xfrm>
            <a:off x="7602533" y="8302310"/>
            <a:ext cx="23607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USD 2 Mn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(~ KES 234 Mn)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g21e5e32ccb0_0_1778"/>
          <p:cNvSpPr txBox="1"/>
          <p:nvPr/>
        </p:nvSpPr>
        <p:spPr>
          <a:xfrm>
            <a:off x="4232409" y="8302310"/>
            <a:ext cx="22392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7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USD 15 Mn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(~ KES 1.6 Bn)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g21e5e32ccb0_0_1778"/>
          <p:cNvSpPr txBox="1"/>
          <p:nvPr/>
        </p:nvSpPr>
        <p:spPr>
          <a:xfrm>
            <a:off x="1377667" y="5204812"/>
            <a:ext cx="21600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101600" marR="76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output  capacity</a:t>
            </a:r>
            <a:r>
              <a:rPr b="0" baseline="3000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baseline="3000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g21e5e32ccb0_0_1778"/>
          <p:cNvSpPr txBox="1"/>
          <p:nvPr/>
        </p:nvSpPr>
        <p:spPr>
          <a:xfrm>
            <a:off x="7602533" y="5180115"/>
            <a:ext cx="27912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12700" rtl="0" algn="l">
              <a:lnSpc>
                <a:spcPct val="100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&gt;1,700 tons  slaughtering weight  of feedlot cattle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1" name="Google Shape;1131;g21e5e32ccb0_0_1778"/>
          <p:cNvSpPr txBox="1"/>
          <p:nvPr/>
        </p:nvSpPr>
        <p:spPr>
          <a:xfrm>
            <a:off x="4232409" y="5180115"/>
            <a:ext cx="2413500" cy="7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&gt;500,000 tons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processed meat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2" name="Google Shape;1132;g21e5e32ccb0_0_1778"/>
          <p:cNvSpPr txBox="1"/>
          <p:nvPr/>
        </p:nvSpPr>
        <p:spPr>
          <a:xfrm>
            <a:off x="1417713" y="6865250"/>
            <a:ext cx="1195200" cy="7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 revenue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3" name="Google Shape;1133;g21e5e32ccb0_0_1778"/>
          <p:cNvSpPr txBox="1"/>
          <p:nvPr/>
        </p:nvSpPr>
        <p:spPr>
          <a:xfrm>
            <a:off x="7602533" y="6595246"/>
            <a:ext cx="23607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34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USD 7 Mn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(~ KES 710 Mn)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g21e5e32ccb0_0_1778"/>
          <p:cNvSpPr txBox="1"/>
          <p:nvPr/>
        </p:nvSpPr>
        <p:spPr>
          <a:xfrm>
            <a:off x="4232409" y="6595246"/>
            <a:ext cx="2239200" cy="10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3400">
            <a:no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USD 41 Mn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(~ KES 4.6 Bn)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g21e5e32ccb0_0_1778"/>
          <p:cNvSpPr txBox="1"/>
          <p:nvPr/>
        </p:nvSpPr>
        <p:spPr>
          <a:xfrm>
            <a:off x="1377679" y="9970725"/>
            <a:ext cx="1767300" cy="4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212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Equity IRR</a:t>
            </a:r>
            <a:r>
              <a:rPr b="0" baseline="3000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baseline="3000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g21e5e32ccb0_0_1778"/>
          <p:cNvSpPr txBox="1"/>
          <p:nvPr/>
        </p:nvSpPr>
        <p:spPr>
          <a:xfrm>
            <a:off x="4232409" y="9968323"/>
            <a:ext cx="1070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35%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7" name="Google Shape;1137;g21e5e32ccb0_0_1778"/>
          <p:cNvSpPr txBox="1"/>
          <p:nvPr/>
        </p:nvSpPr>
        <p:spPr>
          <a:xfrm>
            <a:off x="7602533" y="9968323"/>
            <a:ext cx="10704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 14%</a:t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8" name="Google Shape;1138;g21e5e32ccb0_0_1778"/>
          <p:cNvSpPr/>
          <p:nvPr/>
        </p:nvSpPr>
        <p:spPr>
          <a:xfrm>
            <a:off x="13455214" y="4879830"/>
            <a:ext cx="7966332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12700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g21e5e32ccb0_0_1778"/>
          <p:cNvSpPr/>
          <p:nvPr/>
        </p:nvSpPr>
        <p:spPr>
          <a:xfrm>
            <a:off x="13575318" y="6123392"/>
            <a:ext cx="7966332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127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g21e5e32ccb0_0_1778"/>
          <p:cNvSpPr txBox="1"/>
          <p:nvPr/>
        </p:nvSpPr>
        <p:spPr>
          <a:xfrm>
            <a:off x="13228667" y="577133"/>
            <a:ext cx="79704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Socio-economic Benefits</a:t>
            </a:r>
            <a:endParaRPr b="0" i="0" sz="4800" u="none" cap="none" strike="noStrike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41" name="Google Shape;1141;g21e5e32ccb0_0_1778"/>
          <p:cNvSpPr/>
          <p:nvPr/>
        </p:nvSpPr>
        <p:spPr>
          <a:xfrm>
            <a:off x="1437734" y="10767000"/>
            <a:ext cx="9384821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2" name="Google Shape;1142;g21e5e32ccb0_0_1778"/>
          <p:cNvSpPr/>
          <p:nvPr/>
        </p:nvSpPr>
        <p:spPr>
          <a:xfrm>
            <a:off x="13575318" y="7468059"/>
            <a:ext cx="7966332" cy="0"/>
          </a:xfrm>
          <a:custGeom>
            <a:rect b="b" l="l" r="r" t="t"/>
            <a:pathLst>
              <a:path extrusionOk="0" h="120000" w="5066030">
                <a:moveTo>
                  <a:pt x="0" y="0"/>
                </a:moveTo>
                <a:lnTo>
                  <a:pt x="5065776" y="0"/>
                </a:lnTo>
              </a:path>
            </a:pathLst>
          </a:custGeom>
          <a:noFill/>
          <a:ln cap="flat" cmpd="sng" w="127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21e5e32ccb0_0_516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Risks</a:t>
            </a:r>
            <a:endParaRPr/>
          </a:p>
        </p:txBody>
      </p:sp>
      <p:graphicFrame>
        <p:nvGraphicFramePr>
          <p:cNvPr id="1148" name="Google Shape;1148;g21e5e32ccb0_0_5162"/>
          <p:cNvGraphicFramePr/>
          <p:nvPr/>
        </p:nvGraphicFramePr>
        <p:xfrm>
          <a:off x="2090372" y="21664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{BD4EC39E-9498-4433-B809-FE15122E94B0}</a:tableStyleId>
              </a:tblPr>
              <a:tblGrid>
                <a:gridCol w="1165425"/>
                <a:gridCol w="4159975"/>
                <a:gridCol w="5620800"/>
                <a:gridCol w="6980050"/>
              </a:tblGrid>
              <a:tr h="650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NO</a:t>
                      </a:r>
                      <a:endParaRPr b="0" sz="26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TYPE OF RISK</a:t>
                      </a:r>
                      <a:endParaRPr b="0" sz="26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RISK</a:t>
                      </a:r>
                      <a:endParaRPr b="0" sz="26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0" lang="en-US" sz="2600" u="none" cap="none" strike="noStrike">
                          <a:solidFill>
                            <a:srgbClr val="B02C2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MITIGATION</a:t>
                      </a:r>
                      <a:endParaRPr b="0" sz="2600" u="none" cap="none" strike="noStrike">
                        <a:solidFill>
                          <a:srgbClr val="B02C2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</a:tr>
              <a:tr h="2708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1.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i="0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Financial Risk (Upstream water abstraction)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Reduces the potential power generation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i="0"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Loss of  expected revenue 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i="0"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Promotion of irrigation system downstream.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i="0"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Sensitization and awareness forum on project benefits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</a:tr>
              <a:tr h="1783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2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Environmental 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i="0"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Climate change effects</a:t>
                      </a:r>
                      <a:endParaRPr i="0"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i="0"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Conservation</a:t>
                      </a: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activities around the region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</a:tr>
              <a:tr h="1037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3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Legal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Human Rights and environmental activists</a:t>
                      </a:r>
                      <a:endParaRPr i="0"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Sensitivity and stakeholder involvement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Conflict management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</a:tr>
              <a:tr h="100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4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Economic Risks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Inflation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Minimize project time overruns.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</a:tr>
              <a:tr h="100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5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Political Risk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Change of Government policy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Political goodwill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3F3F3"/>
                    </a:solidFill>
                  </a:tcPr>
                </a:tc>
              </a:tr>
              <a:tr h="1008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6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US" sz="2600" u="none" cap="none" strike="noStrike">
                          <a:solidFill>
                            <a:srgbClr val="0B714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Technical Risk</a:t>
                      </a:r>
                      <a:endParaRPr b="1" sz="2600" u="none" cap="none" strike="noStrike">
                        <a:solidFill>
                          <a:srgbClr val="0B714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Design Parameters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937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B7140"/>
                        </a:buClr>
                        <a:buSzPts val="2600"/>
                        <a:buFont typeface="Roboto Light"/>
                        <a:buChar char="●"/>
                      </a:pPr>
                      <a:r>
                        <a:rPr lang="en-US" sz="2600" u="none" cap="none" strike="noStrike">
                          <a:solidFill>
                            <a:srgbClr val="0B7140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Design Review</a:t>
                      </a:r>
                      <a:endParaRPr sz="2600" u="none" cap="none" strike="noStrike">
                        <a:solidFill>
                          <a:srgbClr val="0B7140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1450" marB="91450" marR="225100" marL="22510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21e5e32ccb0_0_1445"/>
          <p:cNvSpPr txBox="1"/>
          <p:nvPr/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5"/>
              <a:buFont typeface="Arial"/>
              <a:buNone/>
            </a:pPr>
            <a:r>
              <a:rPr b="0" i="0" lang="en-US" sz="3745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Kiambere site offers 5,000 hectares for cattle grazing, breeding and </a:t>
            </a:r>
            <a:br>
              <a:rPr b="0" i="0" lang="en-US" sz="3745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r>
              <a:rPr b="0" i="0" lang="en-US" sz="3745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meat and dairy processing  which is 43% of priority TARDA sites </a:t>
            </a:r>
            <a:endParaRPr b="0" i="0" sz="3745" u="none" cap="none" strike="noStrike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154" name="Google Shape;1154;g21e5e32ccb0_0_1445"/>
          <p:cNvSpPr/>
          <p:nvPr/>
        </p:nvSpPr>
        <p:spPr>
          <a:xfrm>
            <a:off x="15205600" y="0"/>
            <a:ext cx="9204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1e5e32ccb0_0_1445"/>
          <p:cNvSpPr txBox="1"/>
          <p:nvPr/>
        </p:nvSpPr>
        <p:spPr>
          <a:xfrm>
            <a:off x="1125577" y="12054400"/>
            <a:ext cx="58671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1. Equity IRR only calculated for irrigation scheme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6" name="Google Shape;1156;g21e5e32ccb0_0_1445"/>
          <p:cNvSpPr/>
          <p:nvPr/>
        </p:nvSpPr>
        <p:spPr>
          <a:xfrm>
            <a:off x="4876516" y="3651017"/>
            <a:ext cx="0" cy="7827388"/>
          </a:xfrm>
          <a:custGeom>
            <a:rect b="b" l="l" r="r" t="t"/>
            <a:pathLst>
              <a:path extrusionOk="0" h="4751070" w="120000">
                <a:moveTo>
                  <a:pt x="0" y="0"/>
                </a:moveTo>
                <a:lnTo>
                  <a:pt x="0" y="4750625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g21e5e32ccb0_0_1445"/>
          <p:cNvSpPr/>
          <p:nvPr/>
        </p:nvSpPr>
        <p:spPr>
          <a:xfrm>
            <a:off x="5238048" y="6889708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8" name="Google Shape;1158;g21e5e32ccb0_0_1445"/>
          <p:cNvGrpSpPr/>
          <p:nvPr/>
        </p:nvGrpSpPr>
        <p:grpSpPr>
          <a:xfrm>
            <a:off x="11535435" y="6875036"/>
            <a:ext cx="489602" cy="489602"/>
            <a:chOff x="6886956" y="3371088"/>
            <a:chExt cx="297179" cy="297179"/>
          </a:xfrm>
        </p:grpSpPr>
        <p:sp>
          <p:nvSpPr>
            <p:cNvPr id="1159" name="Google Shape;1159;g21e5e32ccb0_0_1445"/>
            <p:cNvSpPr/>
            <p:nvPr/>
          </p:nvSpPr>
          <p:spPr>
            <a:xfrm>
              <a:off x="6886956" y="3371088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80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0" name="Google Shape;1160;g21e5e32ccb0_0_1445"/>
            <p:cNvSpPr/>
            <p:nvPr/>
          </p:nvSpPr>
          <p:spPr>
            <a:xfrm>
              <a:off x="6972228" y="3469710"/>
              <a:ext cx="127200" cy="113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1" name="Google Shape;1161;g21e5e32ccb0_0_1445"/>
          <p:cNvSpPr/>
          <p:nvPr/>
        </p:nvSpPr>
        <p:spPr>
          <a:xfrm>
            <a:off x="5238048" y="7695614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2" name="Google Shape;1162;g21e5e32ccb0_0_1445"/>
          <p:cNvGrpSpPr/>
          <p:nvPr/>
        </p:nvGrpSpPr>
        <p:grpSpPr>
          <a:xfrm>
            <a:off x="11535435" y="7680998"/>
            <a:ext cx="489602" cy="489602"/>
            <a:chOff x="6886956" y="3860291"/>
            <a:chExt cx="297179" cy="297179"/>
          </a:xfrm>
        </p:grpSpPr>
        <p:sp>
          <p:nvSpPr>
            <p:cNvPr id="1163" name="Google Shape;1163;g21e5e32ccb0_0_1445"/>
            <p:cNvSpPr/>
            <p:nvPr/>
          </p:nvSpPr>
          <p:spPr>
            <a:xfrm>
              <a:off x="6886956" y="3860291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4" name="Google Shape;1164;g21e5e32ccb0_0_1445"/>
            <p:cNvSpPr/>
            <p:nvPr/>
          </p:nvSpPr>
          <p:spPr>
            <a:xfrm>
              <a:off x="6972228" y="395891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65" name="Google Shape;1165;g21e5e32ccb0_0_1445"/>
          <p:cNvSpPr txBox="1"/>
          <p:nvPr/>
        </p:nvSpPr>
        <p:spPr>
          <a:xfrm>
            <a:off x="6711994" y="8551316"/>
            <a:ext cx="2678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Feed mill for 5 -10 t/day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6" name="Google Shape;1166;g21e5e32ccb0_0_1445"/>
          <p:cNvSpPr/>
          <p:nvPr/>
        </p:nvSpPr>
        <p:spPr>
          <a:xfrm>
            <a:off x="5238048" y="8501522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6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2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7" name="Google Shape;1167;g21e5e32ccb0_0_1445"/>
          <p:cNvSpPr txBox="1"/>
          <p:nvPr/>
        </p:nvSpPr>
        <p:spPr>
          <a:xfrm>
            <a:off x="5375295" y="8552990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68" name="Google Shape;1168;g21e5e32ccb0_0_1445"/>
          <p:cNvGrpSpPr/>
          <p:nvPr/>
        </p:nvGrpSpPr>
        <p:grpSpPr>
          <a:xfrm>
            <a:off x="11535435" y="8484450"/>
            <a:ext cx="489602" cy="492743"/>
            <a:chOff x="6886956" y="4347971"/>
            <a:chExt cx="297179" cy="299085"/>
          </a:xfrm>
        </p:grpSpPr>
        <p:sp>
          <p:nvSpPr>
            <p:cNvPr id="1169" name="Google Shape;1169;g21e5e32ccb0_0_1445"/>
            <p:cNvSpPr/>
            <p:nvPr/>
          </p:nvSpPr>
          <p:spPr>
            <a:xfrm>
              <a:off x="6886956" y="4347971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19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90" y="298703"/>
                  </a:lnTo>
                  <a:lnTo>
                    <a:pt x="195547" y="291084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1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0" name="Google Shape;1170;g21e5e32ccb0_0_1445"/>
            <p:cNvSpPr/>
            <p:nvPr/>
          </p:nvSpPr>
          <p:spPr>
            <a:xfrm>
              <a:off x="6972228" y="444811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71" name="Google Shape;1171;g21e5e32ccb0_0_1445"/>
          <p:cNvSpPr txBox="1"/>
          <p:nvPr/>
        </p:nvSpPr>
        <p:spPr>
          <a:xfrm>
            <a:off x="6711994" y="10818482"/>
            <a:ext cx="33864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Abattoir for 100 cattle/day and  500 goats/sheep per day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g21e5e32ccb0_0_1445"/>
          <p:cNvSpPr/>
          <p:nvPr/>
        </p:nvSpPr>
        <p:spPr>
          <a:xfrm>
            <a:off x="5238048" y="10919243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70"/>
                </a:lnTo>
                <a:lnTo>
                  <a:pt x="26919" y="57091"/>
                </a:lnTo>
                <a:lnTo>
                  <a:pt x="57113" y="26905"/>
                </a:lnTo>
                <a:lnTo>
                  <a:pt x="95390" y="7109"/>
                </a:lnTo>
                <a:lnTo>
                  <a:pt x="139446" y="0"/>
                </a:lnTo>
                <a:lnTo>
                  <a:pt x="183501" y="7109"/>
                </a:lnTo>
                <a:lnTo>
                  <a:pt x="221778" y="26905"/>
                </a:lnTo>
                <a:lnTo>
                  <a:pt x="251972" y="57091"/>
                </a:lnTo>
                <a:lnTo>
                  <a:pt x="271777" y="95370"/>
                </a:lnTo>
                <a:lnTo>
                  <a:pt x="278891" y="139446"/>
                </a:lnTo>
                <a:lnTo>
                  <a:pt x="271777" y="183521"/>
                </a:lnTo>
                <a:lnTo>
                  <a:pt x="251972" y="221800"/>
                </a:lnTo>
                <a:lnTo>
                  <a:pt x="221778" y="251986"/>
                </a:lnTo>
                <a:lnTo>
                  <a:pt x="183501" y="271782"/>
                </a:lnTo>
                <a:lnTo>
                  <a:pt x="139446" y="278892"/>
                </a:lnTo>
                <a:lnTo>
                  <a:pt x="95390" y="271782"/>
                </a:lnTo>
                <a:lnTo>
                  <a:pt x="57113" y="251986"/>
                </a:lnTo>
                <a:lnTo>
                  <a:pt x="26919" y="221800"/>
                </a:lnTo>
                <a:lnTo>
                  <a:pt x="7114" y="18352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3" name="Google Shape;1173;g21e5e32ccb0_0_1445"/>
          <p:cNvSpPr txBox="1"/>
          <p:nvPr/>
        </p:nvSpPr>
        <p:spPr>
          <a:xfrm>
            <a:off x="5375295" y="10972132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74" name="Google Shape;1174;g21e5e32ccb0_0_1445"/>
          <p:cNvGrpSpPr/>
          <p:nvPr/>
        </p:nvGrpSpPr>
        <p:grpSpPr>
          <a:xfrm>
            <a:off x="11535435" y="10904854"/>
            <a:ext cx="489602" cy="489602"/>
            <a:chOff x="6886956" y="5817108"/>
            <a:chExt cx="297179" cy="297179"/>
          </a:xfrm>
        </p:grpSpPr>
        <p:sp>
          <p:nvSpPr>
            <p:cNvPr id="1175" name="Google Shape;1175;g21e5e32ccb0_0_1445"/>
            <p:cNvSpPr/>
            <p:nvPr/>
          </p:nvSpPr>
          <p:spPr>
            <a:xfrm>
              <a:off x="6886956" y="5817108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4"/>
                  </a:lnTo>
                  <a:lnTo>
                    <a:pt x="60844" y="28668"/>
                  </a:lnTo>
                  <a:lnTo>
                    <a:pt x="28675" y="60833"/>
                  </a:lnTo>
                  <a:lnTo>
                    <a:pt x="7577" y="101622"/>
                  </a:lnTo>
                  <a:lnTo>
                    <a:pt x="0" y="148589"/>
                  </a:lnTo>
                  <a:lnTo>
                    <a:pt x="7577" y="195557"/>
                  </a:lnTo>
                  <a:lnTo>
                    <a:pt x="28675" y="236346"/>
                  </a:lnTo>
                  <a:lnTo>
                    <a:pt x="60844" y="268511"/>
                  </a:lnTo>
                  <a:lnTo>
                    <a:pt x="101632" y="289605"/>
                  </a:lnTo>
                  <a:lnTo>
                    <a:pt x="148590" y="297179"/>
                  </a:lnTo>
                  <a:lnTo>
                    <a:pt x="195547" y="289605"/>
                  </a:lnTo>
                  <a:lnTo>
                    <a:pt x="236335" y="268511"/>
                  </a:lnTo>
                  <a:lnTo>
                    <a:pt x="268504" y="236346"/>
                  </a:lnTo>
                  <a:lnTo>
                    <a:pt x="289602" y="195557"/>
                  </a:lnTo>
                  <a:lnTo>
                    <a:pt x="297179" y="148589"/>
                  </a:lnTo>
                  <a:lnTo>
                    <a:pt x="289602" y="101622"/>
                  </a:lnTo>
                  <a:lnTo>
                    <a:pt x="268504" y="60833"/>
                  </a:lnTo>
                  <a:lnTo>
                    <a:pt x="236335" y="28668"/>
                  </a:lnTo>
                  <a:lnTo>
                    <a:pt x="195547" y="7574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6" name="Google Shape;1176;g21e5e32ccb0_0_1445"/>
            <p:cNvSpPr/>
            <p:nvPr/>
          </p:nvSpPr>
          <p:spPr>
            <a:xfrm>
              <a:off x="6972228" y="591725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77" name="Google Shape;1177;g21e5e32ccb0_0_1445"/>
          <p:cNvSpPr txBox="1"/>
          <p:nvPr/>
        </p:nvSpPr>
        <p:spPr>
          <a:xfrm>
            <a:off x="1097185" y="4436421"/>
            <a:ext cx="12495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5000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hectares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8" name="Google Shape;1178;g21e5e32ccb0_0_1445"/>
          <p:cNvSpPr txBox="1"/>
          <p:nvPr/>
        </p:nvSpPr>
        <p:spPr>
          <a:xfrm>
            <a:off x="1097185" y="8977283"/>
            <a:ext cx="1249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hectares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9" name="Google Shape;1179;g21e5e32ccb0_0_1445"/>
          <p:cNvSpPr txBox="1"/>
          <p:nvPr/>
        </p:nvSpPr>
        <p:spPr>
          <a:xfrm>
            <a:off x="10929223" y="3623608"/>
            <a:ext cx="170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West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2,000 hectares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0" name="Google Shape;1180;g21e5e32ccb0_0_1445"/>
          <p:cNvSpPr txBox="1"/>
          <p:nvPr/>
        </p:nvSpPr>
        <p:spPr>
          <a:xfrm>
            <a:off x="12787087" y="3623608"/>
            <a:ext cx="17025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East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3,000 hectares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1" name="Google Shape;1181;g21e5e32ccb0_0_1445"/>
          <p:cNvSpPr txBox="1"/>
          <p:nvPr/>
        </p:nvSpPr>
        <p:spPr>
          <a:xfrm>
            <a:off x="1112252" y="3874655"/>
            <a:ext cx="3540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Overview of project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2" name="Google Shape;1182;g21e5e32ccb0_0_1445"/>
          <p:cNvSpPr/>
          <p:nvPr/>
        </p:nvSpPr>
        <p:spPr>
          <a:xfrm>
            <a:off x="1133169" y="4316330"/>
            <a:ext cx="3429321" cy="0"/>
          </a:xfrm>
          <a:custGeom>
            <a:rect b="b" l="l" r="r" t="t"/>
            <a:pathLst>
              <a:path extrusionOk="0" h="120000" w="2081530">
                <a:moveTo>
                  <a:pt x="0" y="0"/>
                </a:moveTo>
                <a:lnTo>
                  <a:pt x="2081402" y="0"/>
                </a:lnTo>
              </a:path>
            </a:pathLst>
          </a:custGeom>
          <a:noFill/>
          <a:ln cap="flat" cmpd="sng" w="12700">
            <a:solidFill>
              <a:srgbClr val="0068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3" name="Google Shape;1183;g21e5e32ccb0_0_1445"/>
          <p:cNvSpPr/>
          <p:nvPr/>
        </p:nvSpPr>
        <p:spPr>
          <a:xfrm>
            <a:off x="5238048" y="4469476"/>
            <a:ext cx="460311" cy="460311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4" name="Google Shape;1184;g21e5e32ccb0_0_1445"/>
          <p:cNvSpPr txBox="1"/>
          <p:nvPr/>
        </p:nvSpPr>
        <p:spPr>
          <a:xfrm>
            <a:off x="5375295" y="4519899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85" name="Google Shape;1185;g21e5e32ccb0_0_1445"/>
          <p:cNvGrpSpPr/>
          <p:nvPr/>
        </p:nvGrpSpPr>
        <p:grpSpPr>
          <a:xfrm>
            <a:off x="13393420" y="4454633"/>
            <a:ext cx="489602" cy="489604"/>
            <a:chOff x="8014716" y="1901951"/>
            <a:chExt cx="297179" cy="297180"/>
          </a:xfrm>
        </p:grpSpPr>
        <p:sp>
          <p:nvSpPr>
            <p:cNvPr id="1186" name="Google Shape;1186;g21e5e32ccb0_0_1445"/>
            <p:cNvSpPr/>
            <p:nvPr/>
          </p:nvSpPr>
          <p:spPr>
            <a:xfrm>
              <a:off x="8014716" y="1901951"/>
              <a:ext cx="297179" cy="297180"/>
            </a:xfrm>
            <a:custGeom>
              <a:rect b="b" l="l" r="r" t="t"/>
              <a:pathLst>
                <a:path extrusionOk="0" h="297180" w="297179">
                  <a:moveTo>
                    <a:pt x="148589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89" y="297180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87" name="Google Shape;1187;g21e5e32ccb0_0_1445"/>
            <p:cNvSpPr/>
            <p:nvPr/>
          </p:nvSpPr>
          <p:spPr>
            <a:xfrm>
              <a:off x="8099988" y="200057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8" name="Google Shape;1188;g21e5e32ccb0_0_1445"/>
          <p:cNvSpPr txBox="1"/>
          <p:nvPr/>
        </p:nvSpPr>
        <p:spPr>
          <a:xfrm>
            <a:off x="6711994" y="4517932"/>
            <a:ext cx="34008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Irrigation for fodder production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g21e5e32ccb0_0_1445"/>
          <p:cNvSpPr/>
          <p:nvPr/>
        </p:nvSpPr>
        <p:spPr>
          <a:xfrm>
            <a:off x="5238048" y="6081291"/>
            <a:ext cx="460311" cy="460311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6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2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g21e5e32ccb0_0_1445"/>
          <p:cNvSpPr txBox="1"/>
          <p:nvPr/>
        </p:nvSpPr>
        <p:spPr>
          <a:xfrm>
            <a:off x="5375295" y="6132674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1" name="Google Shape;1191;g21e5e32ccb0_0_1445"/>
          <p:cNvGrpSpPr/>
          <p:nvPr/>
        </p:nvGrpSpPr>
        <p:grpSpPr>
          <a:xfrm>
            <a:off x="11535435" y="6066561"/>
            <a:ext cx="489602" cy="489604"/>
            <a:chOff x="6886956" y="2880360"/>
            <a:chExt cx="297179" cy="297180"/>
          </a:xfrm>
        </p:grpSpPr>
        <p:sp>
          <p:nvSpPr>
            <p:cNvPr id="1192" name="Google Shape;1192;g21e5e32ccb0_0_1445"/>
            <p:cNvSpPr/>
            <p:nvPr/>
          </p:nvSpPr>
          <p:spPr>
            <a:xfrm>
              <a:off x="6886956" y="2880360"/>
              <a:ext cx="297179" cy="297180"/>
            </a:xfrm>
            <a:custGeom>
              <a:rect b="b" l="l" r="r" t="t"/>
              <a:pathLst>
                <a:path extrusionOk="0" h="297180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3" name="Google Shape;1193;g21e5e32ccb0_0_1445"/>
            <p:cNvSpPr/>
            <p:nvPr/>
          </p:nvSpPr>
          <p:spPr>
            <a:xfrm>
              <a:off x="6972228" y="2980506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94" name="Google Shape;1194;g21e5e32ccb0_0_1445"/>
          <p:cNvGrpSpPr/>
          <p:nvPr/>
        </p:nvGrpSpPr>
        <p:grpSpPr>
          <a:xfrm>
            <a:off x="13393420" y="6066561"/>
            <a:ext cx="489602" cy="489604"/>
            <a:chOff x="8014716" y="2880360"/>
            <a:chExt cx="297179" cy="297180"/>
          </a:xfrm>
        </p:grpSpPr>
        <p:sp>
          <p:nvSpPr>
            <p:cNvPr id="1195" name="Google Shape;1195;g21e5e32ccb0_0_1445"/>
            <p:cNvSpPr/>
            <p:nvPr/>
          </p:nvSpPr>
          <p:spPr>
            <a:xfrm>
              <a:off x="8014716" y="2880360"/>
              <a:ext cx="297179" cy="297180"/>
            </a:xfrm>
            <a:custGeom>
              <a:rect b="b" l="l" r="r" t="t"/>
              <a:pathLst>
                <a:path extrusionOk="0" h="297180" w="297179">
                  <a:moveTo>
                    <a:pt x="148589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89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96" name="Google Shape;1196;g21e5e32ccb0_0_1445"/>
            <p:cNvSpPr/>
            <p:nvPr/>
          </p:nvSpPr>
          <p:spPr>
            <a:xfrm>
              <a:off x="8099988" y="2980506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97" name="Google Shape;1197;g21e5e32ccb0_0_1445"/>
          <p:cNvSpPr txBox="1"/>
          <p:nvPr/>
        </p:nvSpPr>
        <p:spPr>
          <a:xfrm>
            <a:off x="6711994" y="6132131"/>
            <a:ext cx="4035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Grazing and grassland regeneration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8" name="Google Shape;1198;g21e5e32ccb0_0_1445"/>
          <p:cNvSpPr/>
          <p:nvPr/>
        </p:nvSpPr>
        <p:spPr>
          <a:xfrm>
            <a:off x="5238048" y="5272873"/>
            <a:ext cx="460311" cy="462402"/>
          </a:xfrm>
          <a:custGeom>
            <a:rect b="b" l="l" r="r" t="t"/>
            <a:pathLst>
              <a:path extrusionOk="0" h="280669" w="279400">
                <a:moveTo>
                  <a:pt x="0" y="140208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8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5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8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9" name="Google Shape;1199;g21e5e32ccb0_0_1445"/>
          <p:cNvSpPr txBox="1"/>
          <p:nvPr/>
        </p:nvSpPr>
        <p:spPr>
          <a:xfrm>
            <a:off x="5375295" y="532530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0" name="Google Shape;1200;g21e5e32ccb0_0_1445"/>
          <p:cNvGrpSpPr/>
          <p:nvPr/>
        </p:nvGrpSpPr>
        <p:grpSpPr>
          <a:xfrm>
            <a:off x="11535435" y="5258087"/>
            <a:ext cx="489602" cy="492743"/>
            <a:chOff x="6886956" y="2389632"/>
            <a:chExt cx="297179" cy="299085"/>
          </a:xfrm>
        </p:grpSpPr>
        <p:sp>
          <p:nvSpPr>
            <p:cNvPr id="1201" name="Google Shape;1201;g21e5e32ccb0_0_1445"/>
            <p:cNvSpPr/>
            <p:nvPr/>
          </p:nvSpPr>
          <p:spPr>
            <a:xfrm>
              <a:off x="6886956" y="2389632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20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90" y="298703"/>
                  </a:lnTo>
                  <a:lnTo>
                    <a:pt x="195547" y="291083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2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2" name="Google Shape;1202;g21e5e32ccb0_0_1445"/>
            <p:cNvSpPr/>
            <p:nvPr/>
          </p:nvSpPr>
          <p:spPr>
            <a:xfrm>
              <a:off x="6972228" y="248977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03" name="Google Shape;1203;g21e5e32ccb0_0_1445"/>
          <p:cNvGrpSpPr/>
          <p:nvPr/>
        </p:nvGrpSpPr>
        <p:grpSpPr>
          <a:xfrm>
            <a:off x="13393420" y="5258087"/>
            <a:ext cx="489602" cy="492743"/>
            <a:chOff x="8014716" y="2389632"/>
            <a:chExt cx="297179" cy="299085"/>
          </a:xfrm>
        </p:grpSpPr>
        <p:sp>
          <p:nvSpPr>
            <p:cNvPr id="1204" name="Google Shape;1204;g21e5e32ccb0_0_1445"/>
            <p:cNvSpPr/>
            <p:nvPr/>
          </p:nvSpPr>
          <p:spPr>
            <a:xfrm>
              <a:off x="8014716" y="2389632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89" y="0"/>
                  </a:moveTo>
                  <a:lnTo>
                    <a:pt x="101632" y="7620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89" y="298703"/>
                  </a:lnTo>
                  <a:lnTo>
                    <a:pt x="195547" y="291083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20"/>
                  </a:lnTo>
                  <a:lnTo>
                    <a:pt x="148589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05" name="Google Shape;1205;g21e5e32ccb0_0_1445"/>
            <p:cNvSpPr/>
            <p:nvPr/>
          </p:nvSpPr>
          <p:spPr>
            <a:xfrm>
              <a:off x="8099988" y="248977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6" name="Google Shape;1206;g21e5e32ccb0_0_1445"/>
          <p:cNvSpPr txBox="1"/>
          <p:nvPr/>
        </p:nvSpPr>
        <p:spPr>
          <a:xfrm>
            <a:off x="6711994" y="5323839"/>
            <a:ext cx="1776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Watering points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g21e5e32ccb0_0_1445"/>
          <p:cNvSpPr/>
          <p:nvPr/>
        </p:nvSpPr>
        <p:spPr>
          <a:xfrm>
            <a:off x="5888553" y="6792069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8" name="Google Shape;1208;g21e5e32ccb0_0_1445"/>
          <p:cNvSpPr/>
          <p:nvPr/>
        </p:nvSpPr>
        <p:spPr>
          <a:xfrm>
            <a:off x="6009731" y="6934273"/>
            <a:ext cx="390300" cy="316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9" name="Google Shape;1209;g21e5e32ccb0_0_1445"/>
          <p:cNvSpPr/>
          <p:nvPr/>
        </p:nvSpPr>
        <p:spPr>
          <a:xfrm>
            <a:off x="5886042" y="5983611"/>
            <a:ext cx="657900" cy="6555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0" name="Google Shape;1210;g21e5e32ccb0_0_1445"/>
          <p:cNvSpPr/>
          <p:nvPr/>
        </p:nvSpPr>
        <p:spPr>
          <a:xfrm>
            <a:off x="5238272" y="4316480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1" name="Google Shape;1211;g21e5e32ccb0_0_1445"/>
          <p:cNvSpPr/>
          <p:nvPr/>
        </p:nvSpPr>
        <p:spPr>
          <a:xfrm>
            <a:off x="5888553" y="437171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2" name="Google Shape;1212;g21e5e32ccb0_0_1445"/>
          <p:cNvSpPr/>
          <p:nvPr/>
        </p:nvSpPr>
        <p:spPr>
          <a:xfrm>
            <a:off x="6009550" y="4539600"/>
            <a:ext cx="309664" cy="283510"/>
          </a:xfrm>
          <a:custGeom>
            <a:rect b="b" l="l" r="r" t="t"/>
            <a:pathLst>
              <a:path extrusionOk="0" h="172085" w="187960">
                <a:moveTo>
                  <a:pt x="21513" y="152742"/>
                </a:moveTo>
                <a:lnTo>
                  <a:pt x="13208" y="152742"/>
                </a:lnTo>
                <a:lnTo>
                  <a:pt x="13208" y="161556"/>
                </a:lnTo>
                <a:lnTo>
                  <a:pt x="0" y="161556"/>
                </a:lnTo>
                <a:lnTo>
                  <a:pt x="0" y="172059"/>
                </a:lnTo>
                <a:lnTo>
                  <a:pt x="13208" y="162013"/>
                </a:lnTo>
                <a:lnTo>
                  <a:pt x="13804" y="161556"/>
                </a:lnTo>
                <a:lnTo>
                  <a:pt x="21513" y="155689"/>
                </a:lnTo>
                <a:lnTo>
                  <a:pt x="21513" y="152742"/>
                </a:lnTo>
                <a:close/>
              </a:path>
              <a:path extrusionOk="0" h="172085" w="187960">
                <a:moveTo>
                  <a:pt x="25387" y="152742"/>
                </a:moveTo>
                <a:lnTo>
                  <a:pt x="22009" y="152742"/>
                </a:lnTo>
                <a:lnTo>
                  <a:pt x="22009" y="155308"/>
                </a:lnTo>
                <a:lnTo>
                  <a:pt x="25387" y="152742"/>
                </a:lnTo>
                <a:close/>
              </a:path>
              <a:path extrusionOk="0" h="172085" w="187960">
                <a:moveTo>
                  <a:pt x="187502" y="0"/>
                </a:moveTo>
                <a:lnTo>
                  <a:pt x="187261" y="0"/>
                </a:lnTo>
                <a:lnTo>
                  <a:pt x="187261" y="14732"/>
                </a:lnTo>
                <a:lnTo>
                  <a:pt x="187502" y="14732"/>
                </a:lnTo>
                <a:lnTo>
                  <a:pt x="1875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3" name="Google Shape;1213;g21e5e32ccb0_0_1445"/>
          <p:cNvSpPr/>
          <p:nvPr/>
        </p:nvSpPr>
        <p:spPr>
          <a:xfrm>
            <a:off x="6279416" y="4581521"/>
            <a:ext cx="21969" cy="36616"/>
          </a:xfrm>
          <a:custGeom>
            <a:rect b="b" l="l" r="r" t="t"/>
            <a:pathLst>
              <a:path extrusionOk="0" h="22225" w="13335">
                <a:moveTo>
                  <a:pt x="12945" y="0"/>
                </a:moveTo>
                <a:lnTo>
                  <a:pt x="7805" y="8635"/>
                </a:lnTo>
                <a:lnTo>
                  <a:pt x="0" y="21941"/>
                </a:lnTo>
              </a:path>
            </a:pathLst>
          </a:custGeom>
          <a:noFill/>
          <a:ln cap="flat" cmpd="sng" w="144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4" name="Google Shape;1214;g21e5e32ccb0_0_1445"/>
          <p:cNvSpPr/>
          <p:nvPr/>
        </p:nvSpPr>
        <p:spPr>
          <a:xfrm>
            <a:off x="6020237" y="4513310"/>
            <a:ext cx="210900" cy="21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5" name="Google Shape;1215;g21e5e32ccb0_0_1445"/>
          <p:cNvSpPr/>
          <p:nvPr/>
        </p:nvSpPr>
        <p:spPr>
          <a:xfrm>
            <a:off x="5888553" y="5177664"/>
            <a:ext cx="652800" cy="652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6" name="Google Shape;1216;g21e5e32ccb0_0_1445"/>
          <p:cNvSpPr/>
          <p:nvPr/>
        </p:nvSpPr>
        <p:spPr>
          <a:xfrm>
            <a:off x="5888553" y="759801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g21e5e32ccb0_0_1445"/>
          <p:cNvSpPr/>
          <p:nvPr/>
        </p:nvSpPr>
        <p:spPr>
          <a:xfrm>
            <a:off x="6110515" y="7953004"/>
            <a:ext cx="51260" cy="87876"/>
          </a:xfrm>
          <a:custGeom>
            <a:rect b="b" l="l" r="r" t="t"/>
            <a:pathLst>
              <a:path extrusionOk="0" h="53339" w="31114">
                <a:moveTo>
                  <a:pt x="2689" y="0"/>
                </a:moveTo>
                <a:lnTo>
                  <a:pt x="373" y="15656"/>
                </a:lnTo>
                <a:lnTo>
                  <a:pt x="0" y="17957"/>
                </a:lnTo>
                <a:lnTo>
                  <a:pt x="81" y="20310"/>
                </a:lnTo>
                <a:lnTo>
                  <a:pt x="619" y="22582"/>
                </a:lnTo>
                <a:lnTo>
                  <a:pt x="4830" y="50846"/>
                </a:lnTo>
                <a:lnTo>
                  <a:pt x="5081" y="51896"/>
                </a:lnTo>
                <a:lnTo>
                  <a:pt x="6015" y="52648"/>
                </a:lnTo>
                <a:lnTo>
                  <a:pt x="7110" y="52682"/>
                </a:lnTo>
                <a:lnTo>
                  <a:pt x="15073" y="52682"/>
                </a:lnTo>
                <a:lnTo>
                  <a:pt x="15964" y="52713"/>
                </a:lnTo>
                <a:lnTo>
                  <a:pt x="16712" y="52024"/>
                </a:lnTo>
                <a:lnTo>
                  <a:pt x="16738" y="51144"/>
                </a:lnTo>
                <a:lnTo>
                  <a:pt x="16735" y="50943"/>
                </a:lnTo>
                <a:lnTo>
                  <a:pt x="13213" y="23135"/>
                </a:lnTo>
                <a:lnTo>
                  <a:pt x="13140" y="21953"/>
                </a:lnTo>
                <a:lnTo>
                  <a:pt x="13348" y="20768"/>
                </a:lnTo>
                <a:lnTo>
                  <a:pt x="13809" y="19672"/>
                </a:lnTo>
                <a:lnTo>
                  <a:pt x="26719" y="12294"/>
                </a:lnTo>
                <a:lnTo>
                  <a:pt x="31105" y="121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8" name="Google Shape;1218;g21e5e32ccb0_0_1445"/>
          <p:cNvSpPr/>
          <p:nvPr/>
        </p:nvSpPr>
        <p:spPr>
          <a:xfrm>
            <a:off x="5995320" y="7801348"/>
            <a:ext cx="423696" cy="246894"/>
          </a:xfrm>
          <a:custGeom>
            <a:rect b="b" l="l" r="r" t="t"/>
            <a:pathLst>
              <a:path extrusionOk="0" h="149860" w="257175">
                <a:moveTo>
                  <a:pt x="42443" y="21842"/>
                </a:moveTo>
                <a:lnTo>
                  <a:pt x="39027" y="34927"/>
                </a:lnTo>
                <a:lnTo>
                  <a:pt x="38795" y="48483"/>
                </a:lnTo>
                <a:lnTo>
                  <a:pt x="40983" y="61059"/>
                </a:lnTo>
                <a:lnTo>
                  <a:pt x="44829" y="71201"/>
                </a:lnTo>
                <a:lnTo>
                  <a:pt x="39286" y="106185"/>
                </a:lnTo>
                <a:lnTo>
                  <a:pt x="38834" y="108852"/>
                </a:lnTo>
                <a:lnTo>
                  <a:pt x="38991" y="111585"/>
                </a:lnTo>
                <a:lnTo>
                  <a:pt x="39742" y="114186"/>
                </a:lnTo>
                <a:lnTo>
                  <a:pt x="48266" y="147819"/>
                </a:lnTo>
                <a:lnTo>
                  <a:pt x="48578" y="148854"/>
                </a:lnTo>
                <a:lnTo>
                  <a:pt x="49525" y="149575"/>
                </a:lnTo>
                <a:lnTo>
                  <a:pt x="50617" y="149620"/>
                </a:lnTo>
                <a:lnTo>
                  <a:pt x="61141" y="149620"/>
                </a:lnTo>
                <a:lnTo>
                  <a:pt x="61994" y="149658"/>
                </a:lnTo>
                <a:lnTo>
                  <a:pt x="62712" y="149007"/>
                </a:lnTo>
                <a:lnTo>
                  <a:pt x="62750" y="148165"/>
                </a:lnTo>
                <a:lnTo>
                  <a:pt x="62759" y="148037"/>
                </a:lnTo>
                <a:lnTo>
                  <a:pt x="62747" y="147909"/>
                </a:lnTo>
                <a:lnTo>
                  <a:pt x="56509" y="113148"/>
                </a:lnTo>
                <a:lnTo>
                  <a:pt x="56366" y="112003"/>
                </a:lnTo>
                <a:lnTo>
                  <a:pt x="56752" y="110858"/>
                </a:lnTo>
                <a:lnTo>
                  <a:pt x="57561" y="110031"/>
                </a:lnTo>
                <a:lnTo>
                  <a:pt x="60820" y="106615"/>
                </a:lnTo>
                <a:lnTo>
                  <a:pt x="66029" y="100682"/>
                </a:lnTo>
                <a:lnTo>
                  <a:pt x="71468" y="93640"/>
                </a:lnTo>
                <a:lnTo>
                  <a:pt x="75417" y="86892"/>
                </a:lnTo>
                <a:lnTo>
                  <a:pt x="91472" y="91607"/>
                </a:lnTo>
                <a:lnTo>
                  <a:pt x="112821" y="94607"/>
                </a:lnTo>
                <a:lnTo>
                  <a:pt x="136894" y="93750"/>
                </a:lnTo>
                <a:lnTo>
                  <a:pt x="161118" y="86892"/>
                </a:lnTo>
                <a:lnTo>
                  <a:pt x="163188" y="105631"/>
                </a:lnTo>
                <a:lnTo>
                  <a:pt x="163416" y="107857"/>
                </a:lnTo>
                <a:lnTo>
                  <a:pt x="163851" y="110060"/>
                </a:lnTo>
                <a:lnTo>
                  <a:pt x="164485" y="112211"/>
                </a:lnTo>
                <a:lnTo>
                  <a:pt x="173114" y="147403"/>
                </a:lnTo>
                <a:lnTo>
                  <a:pt x="173397" y="148446"/>
                </a:lnTo>
                <a:lnTo>
                  <a:pt x="174341" y="149180"/>
                </a:lnTo>
                <a:lnTo>
                  <a:pt x="175430" y="149204"/>
                </a:lnTo>
                <a:lnTo>
                  <a:pt x="184447" y="149204"/>
                </a:lnTo>
                <a:lnTo>
                  <a:pt x="185317" y="149239"/>
                </a:lnTo>
                <a:lnTo>
                  <a:pt x="186050" y="148567"/>
                </a:lnTo>
                <a:lnTo>
                  <a:pt x="186085" y="147708"/>
                </a:lnTo>
                <a:lnTo>
                  <a:pt x="186083" y="147480"/>
                </a:lnTo>
                <a:lnTo>
                  <a:pt x="180482" y="111138"/>
                </a:lnTo>
                <a:lnTo>
                  <a:pt x="180271" y="109921"/>
                </a:lnTo>
                <a:lnTo>
                  <a:pt x="180271" y="108682"/>
                </a:lnTo>
                <a:lnTo>
                  <a:pt x="180482" y="107468"/>
                </a:lnTo>
                <a:lnTo>
                  <a:pt x="187148" y="85644"/>
                </a:lnTo>
                <a:lnTo>
                  <a:pt x="195535" y="86985"/>
                </a:lnTo>
                <a:lnTo>
                  <a:pt x="202888" y="91935"/>
                </a:lnTo>
                <a:lnTo>
                  <a:pt x="207213" y="99152"/>
                </a:lnTo>
                <a:lnTo>
                  <a:pt x="206065" y="105464"/>
                </a:lnTo>
                <a:lnTo>
                  <a:pt x="207715" y="111960"/>
                </a:lnTo>
                <a:lnTo>
                  <a:pt x="211739" y="116991"/>
                </a:lnTo>
                <a:lnTo>
                  <a:pt x="217772" y="126448"/>
                </a:lnTo>
                <a:lnTo>
                  <a:pt x="227560" y="131193"/>
                </a:lnTo>
                <a:lnTo>
                  <a:pt x="228577" y="134310"/>
                </a:lnTo>
                <a:lnTo>
                  <a:pt x="230226" y="139367"/>
                </a:lnTo>
                <a:lnTo>
                  <a:pt x="233173" y="139575"/>
                </a:lnTo>
                <a:lnTo>
                  <a:pt x="240891" y="139021"/>
                </a:lnTo>
                <a:lnTo>
                  <a:pt x="248609" y="138467"/>
                </a:lnTo>
                <a:lnTo>
                  <a:pt x="246328" y="127936"/>
                </a:lnTo>
                <a:lnTo>
                  <a:pt x="244398" y="104939"/>
                </a:lnTo>
                <a:lnTo>
                  <a:pt x="249055" y="98988"/>
                </a:lnTo>
                <a:lnTo>
                  <a:pt x="249949" y="90966"/>
                </a:lnTo>
                <a:lnTo>
                  <a:pt x="246713" y="84156"/>
                </a:lnTo>
                <a:lnTo>
                  <a:pt x="256394" y="75498"/>
                </a:lnTo>
                <a:lnTo>
                  <a:pt x="256724" y="75126"/>
                </a:lnTo>
                <a:lnTo>
                  <a:pt x="256829" y="74612"/>
                </a:lnTo>
                <a:lnTo>
                  <a:pt x="256677" y="74145"/>
                </a:lnTo>
                <a:lnTo>
                  <a:pt x="256543" y="73670"/>
                </a:lnTo>
                <a:lnTo>
                  <a:pt x="256148" y="73306"/>
                </a:lnTo>
                <a:lnTo>
                  <a:pt x="255658" y="73211"/>
                </a:lnTo>
                <a:lnTo>
                  <a:pt x="251330" y="72620"/>
                </a:lnTo>
                <a:lnTo>
                  <a:pt x="246938" y="72620"/>
                </a:lnTo>
                <a:lnTo>
                  <a:pt x="242608" y="73211"/>
                </a:lnTo>
                <a:lnTo>
                  <a:pt x="245344" y="64377"/>
                </a:lnTo>
                <a:lnTo>
                  <a:pt x="243928" y="62650"/>
                </a:lnTo>
                <a:lnTo>
                  <a:pt x="243452" y="62820"/>
                </a:lnTo>
                <a:lnTo>
                  <a:pt x="239530" y="64849"/>
                </a:lnTo>
                <a:lnTo>
                  <a:pt x="235888" y="67364"/>
                </a:lnTo>
                <a:lnTo>
                  <a:pt x="232612" y="70302"/>
                </a:lnTo>
                <a:lnTo>
                  <a:pt x="227031" y="55641"/>
                </a:lnTo>
                <a:lnTo>
                  <a:pt x="197214" y="15159"/>
                </a:lnTo>
                <a:lnTo>
                  <a:pt x="153269" y="446"/>
                </a:lnTo>
                <a:lnTo>
                  <a:pt x="132128" y="0"/>
                </a:lnTo>
                <a:lnTo>
                  <a:pt x="115584" y="955"/>
                </a:lnTo>
                <a:lnTo>
                  <a:pt x="100733" y="1766"/>
                </a:lnTo>
                <a:lnTo>
                  <a:pt x="85866" y="2175"/>
                </a:lnTo>
                <a:lnTo>
                  <a:pt x="70993" y="2183"/>
                </a:lnTo>
                <a:lnTo>
                  <a:pt x="56124" y="1789"/>
                </a:lnTo>
                <a:lnTo>
                  <a:pt x="46436" y="1845"/>
                </a:lnTo>
                <a:lnTo>
                  <a:pt x="22949" y="36014"/>
                </a:lnTo>
                <a:lnTo>
                  <a:pt x="24621" y="51944"/>
                </a:lnTo>
                <a:lnTo>
                  <a:pt x="25709" y="64820"/>
                </a:lnTo>
                <a:lnTo>
                  <a:pt x="25034" y="77877"/>
                </a:lnTo>
                <a:lnTo>
                  <a:pt x="21820" y="90091"/>
                </a:lnTo>
                <a:lnTo>
                  <a:pt x="15291" y="100435"/>
                </a:lnTo>
                <a:lnTo>
                  <a:pt x="7258" y="109025"/>
                </a:lnTo>
                <a:lnTo>
                  <a:pt x="697" y="107364"/>
                </a:lnTo>
                <a:lnTo>
                  <a:pt x="0" y="98423"/>
                </a:lnTo>
                <a:lnTo>
                  <a:pt x="5665" y="90194"/>
                </a:lnTo>
                <a:lnTo>
                  <a:pt x="14344" y="8755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9" name="Google Shape;1219;g21e5e32ccb0_0_1445"/>
          <p:cNvSpPr/>
          <p:nvPr/>
        </p:nvSpPr>
        <p:spPr>
          <a:xfrm>
            <a:off x="6219956" y="7952263"/>
            <a:ext cx="42893" cy="88924"/>
          </a:xfrm>
          <a:custGeom>
            <a:rect b="b" l="l" r="r" t="t"/>
            <a:pathLst>
              <a:path extrusionOk="0" h="53975" w="26035">
                <a:moveTo>
                  <a:pt x="0" y="2421"/>
                </a:moveTo>
                <a:lnTo>
                  <a:pt x="2385" y="15307"/>
                </a:lnTo>
                <a:lnTo>
                  <a:pt x="2280" y="16555"/>
                </a:lnTo>
                <a:lnTo>
                  <a:pt x="1968" y="18853"/>
                </a:lnTo>
                <a:lnTo>
                  <a:pt x="9014" y="53582"/>
                </a:lnTo>
                <a:lnTo>
                  <a:pt x="17153" y="53582"/>
                </a:lnTo>
                <a:lnTo>
                  <a:pt x="18105" y="53586"/>
                </a:lnTo>
                <a:lnTo>
                  <a:pt x="18875" y="52827"/>
                </a:lnTo>
                <a:lnTo>
                  <a:pt x="18878" y="51892"/>
                </a:lnTo>
                <a:lnTo>
                  <a:pt x="18873" y="51746"/>
                </a:lnTo>
                <a:lnTo>
                  <a:pt x="15365" y="24038"/>
                </a:lnTo>
                <a:lnTo>
                  <a:pt x="15304" y="22821"/>
                </a:lnTo>
                <a:lnTo>
                  <a:pt x="15611" y="21619"/>
                </a:lnTo>
                <a:lnTo>
                  <a:pt x="16241" y="20572"/>
                </a:lnTo>
                <a:lnTo>
                  <a:pt x="25536" y="8796"/>
                </a:lnTo>
                <a:lnTo>
                  <a:pt x="25536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g21e5e32ccb0_0_1445"/>
          <p:cNvSpPr/>
          <p:nvPr/>
        </p:nvSpPr>
        <p:spPr>
          <a:xfrm>
            <a:off x="6350424" y="8023585"/>
            <a:ext cx="85785" cy="32431"/>
          </a:xfrm>
          <a:custGeom>
            <a:rect b="b" l="l" r="r" t="t"/>
            <a:pathLst>
              <a:path extrusionOk="0" h="19685" w="52070">
                <a:moveTo>
                  <a:pt x="15214" y="14325"/>
                </a:moveTo>
                <a:lnTo>
                  <a:pt x="14757" y="13487"/>
                </a:lnTo>
                <a:lnTo>
                  <a:pt x="14389" y="12776"/>
                </a:lnTo>
                <a:lnTo>
                  <a:pt x="12814" y="9804"/>
                </a:lnTo>
                <a:lnTo>
                  <a:pt x="12598" y="9398"/>
                </a:lnTo>
                <a:lnTo>
                  <a:pt x="8534" y="5130"/>
                </a:lnTo>
                <a:lnTo>
                  <a:pt x="3619" y="1892"/>
                </a:lnTo>
                <a:lnTo>
                  <a:pt x="0" y="7251"/>
                </a:lnTo>
                <a:lnTo>
                  <a:pt x="4292" y="10071"/>
                </a:lnTo>
                <a:lnTo>
                  <a:pt x="4483" y="10274"/>
                </a:lnTo>
                <a:lnTo>
                  <a:pt x="7239" y="13157"/>
                </a:lnTo>
                <a:lnTo>
                  <a:pt x="9436" y="17310"/>
                </a:lnTo>
                <a:lnTo>
                  <a:pt x="15214" y="14325"/>
                </a:lnTo>
                <a:close/>
              </a:path>
              <a:path extrusionOk="0" h="19685" w="52070">
                <a:moveTo>
                  <a:pt x="51447" y="13182"/>
                </a:moveTo>
                <a:lnTo>
                  <a:pt x="50723" y="6781"/>
                </a:lnTo>
                <a:lnTo>
                  <a:pt x="48628" y="7010"/>
                </a:lnTo>
                <a:lnTo>
                  <a:pt x="43573" y="7962"/>
                </a:lnTo>
                <a:lnTo>
                  <a:pt x="41554" y="8801"/>
                </a:lnTo>
                <a:lnTo>
                  <a:pt x="45059" y="3530"/>
                </a:lnTo>
                <a:lnTo>
                  <a:pt x="39598" y="0"/>
                </a:lnTo>
                <a:lnTo>
                  <a:pt x="34747" y="7302"/>
                </a:lnTo>
                <a:lnTo>
                  <a:pt x="32207" y="15532"/>
                </a:lnTo>
                <a:lnTo>
                  <a:pt x="33947" y="16065"/>
                </a:lnTo>
                <a:lnTo>
                  <a:pt x="37680" y="19545"/>
                </a:lnTo>
                <a:lnTo>
                  <a:pt x="40906" y="16192"/>
                </a:lnTo>
                <a:lnTo>
                  <a:pt x="41148" y="15925"/>
                </a:lnTo>
                <a:lnTo>
                  <a:pt x="42354" y="15430"/>
                </a:lnTo>
                <a:lnTo>
                  <a:pt x="45313" y="14224"/>
                </a:lnTo>
                <a:lnTo>
                  <a:pt x="45453" y="14160"/>
                </a:lnTo>
                <a:lnTo>
                  <a:pt x="46139" y="14033"/>
                </a:lnTo>
                <a:lnTo>
                  <a:pt x="49530" y="13398"/>
                </a:lnTo>
                <a:lnTo>
                  <a:pt x="51447" y="13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1" name="Google Shape;1221;g21e5e32ccb0_0_1445"/>
          <p:cNvSpPr/>
          <p:nvPr/>
        </p:nvSpPr>
        <p:spPr>
          <a:xfrm>
            <a:off x="5888553" y="8403964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20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40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20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2" name="Google Shape;1222;g21e5e32ccb0_0_1445"/>
          <p:cNvSpPr/>
          <p:nvPr/>
        </p:nvSpPr>
        <p:spPr>
          <a:xfrm>
            <a:off x="6021228" y="8534782"/>
            <a:ext cx="390300" cy="3930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3" name="Google Shape;1223;g21e5e32ccb0_0_1445"/>
          <p:cNvSpPr/>
          <p:nvPr/>
        </p:nvSpPr>
        <p:spPr>
          <a:xfrm>
            <a:off x="5886042" y="10821805"/>
            <a:ext cx="657900" cy="6555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g21e5e32ccb0_0_1445"/>
          <p:cNvSpPr/>
          <p:nvPr/>
        </p:nvSpPr>
        <p:spPr>
          <a:xfrm>
            <a:off x="5888553" y="1001585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40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5" name="Google Shape;1225;g21e5e32ccb0_0_1445"/>
          <p:cNvSpPr/>
          <p:nvPr/>
        </p:nvSpPr>
        <p:spPr>
          <a:xfrm>
            <a:off x="6024650" y="10154697"/>
            <a:ext cx="383100" cy="3771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6" name="Google Shape;1226;g21e5e32ccb0_0_1445"/>
          <p:cNvSpPr/>
          <p:nvPr/>
        </p:nvSpPr>
        <p:spPr>
          <a:xfrm>
            <a:off x="11535204" y="10096202"/>
            <a:ext cx="489602" cy="492743"/>
          </a:xfrm>
          <a:custGeom>
            <a:rect b="b" l="l" r="r" t="t"/>
            <a:pathLst>
              <a:path extrusionOk="0" h="299085" w="297179">
                <a:moveTo>
                  <a:pt x="148590" y="0"/>
                </a:moveTo>
                <a:lnTo>
                  <a:pt x="101632" y="7620"/>
                </a:lnTo>
                <a:lnTo>
                  <a:pt x="60844" y="28834"/>
                </a:lnTo>
                <a:lnTo>
                  <a:pt x="28675" y="61173"/>
                </a:lnTo>
                <a:lnTo>
                  <a:pt x="7577" y="102168"/>
                </a:lnTo>
                <a:lnTo>
                  <a:pt x="0" y="149352"/>
                </a:lnTo>
                <a:lnTo>
                  <a:pt x="7577" y="196535"/>
                </a:lnTo>
                <a:lnTo>
                  <a:pt x="28675" y="237530"/>
                </a:lnTo>
                <a:lnTo>
                  <a:pt x="60844" y="269869"/>
                </a:lnTo>
                <a:lnTo>
                  <a:pt x="101632" y="291084"/>
                </a:lnTo>
                <a:lnTo>
                  <a:pt x="148590" y="298704"/>
                </a:lnTo>
                <a:lnTo>
                  <a:pt x="195547" y="291084"/>
                </a:lnTo>
                <a:lnTo>
                  <a:pt x="236335" y="269869"/>
                </a:lnTo>
                <a:lnTo>
                  <a:pt x="268504" y="237530"/>
                </a:lnTo>
                <a:lnTo>
                  <a:pt x="289602" y="196535"/>
                </a:lnTo>
                <a:lnTo>
                  <a:pt x="297179" y="149352"/>
                </a:lnTo>
                <a:lnTo>
                  <a:pt x="289602" y="102168"/>
                </a:lnTo>
                <a:lnTo>
                  <a:pt x="268504" y="61173"/>
                </a:lnTo>
                <a:lnTo>
                  <a:pt x="236335" y="28834"/>
                </a:lnTo>
                <a:lnTo>
                  <a:pt x="195547" y="7620"/>
                </a:lnTo>
                <a:lnTo>
                  <a:pt x="1485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7" name="Google Shape;1227;g21e5e32ccb0_0_1445"/>
          <p:cNvSpPr/>
          <p:nvPr/>
        </p:nvSpPr>
        <p:spPr>
          <a:xfrm>
            <a:off x="11695873" y="10259125"/>
            <a:ext cx="171600" cy="171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g21e5e32ccb0_0_1445"/>
          <p:cNvSpPr/>
          <p:nvPr/>
        </p:nvSpPr>
        <p:spPr>
          <a:xfrm>
            <a:off x="5888553" y="9209911"/>
            <a:ext cx="652800" cy="6528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9" name="Google Shape;1229;g21e5e32ccb0_0_1445"/>
          <p:cNvSpPr/>
          <p:nvPr/>
        </p:nvSpPr>
        <p:spPr>
          <a:xfrm>
            <a:off x="11535204" y="9290253"/>
            <a:ext cx="489602" cy="492743"/>
          </a:xfrm>
          <a:custGeom>
            <a:rect b="b" l="l" r="r" t="t"/>
            <a:pathLst>
              <a:path extrusionOk="0" h="299085" w="297179">
                <a:moveTo>
                  <a:pt x="148590" y="0"/>
                </a:moveTo>
                <a:lnTo>
                  <a:pt x="101632" y="7619"/>
                </a:lnTo>
                <a:lnTo>
                  <a:pt x="60844" y="28834"/>
                </a:lnTo>
                <a:lnTo>
                  <a:pt x="28675" y="61173"/>
                </a:lnTo>
                <a:lnTo>
                  <a:pt x="7577" y="102168"/>
                </a:lnTo>
                <a:lnTo>
                  <a:pt x="0" y="149351"/>
                </a:lnTo>
                <a:lnTo>
                  <a:pt x="7577" y="196535"/>
                </a:lnTo>
                <a:lnTo>
                  <a:pt x="28675" y="237530"/>
                </a:lnTo>
                <a:lnTo>
                  <a:pt x="60844" y="269869"/>
                </a:lnTo>
                <a:lnTo>
                  <a:pt x="101632" y="291084"/>
                </a:lnTo>
                <a:lnTo>
                  <a:pt x="148590" y="298704"/>
                </a:lnTo>
                <a:lnTo>
                  <a:pt x="195547" y="291084"/>
                </a:lnTo>
                <a:lnTo>
                  <a:pt x="236335" y="269869"/>
                </a:lnTo>
                <a:lnTo>
                  <a:pt x="268504" y="237530"/>
                </a:lnTo>
                <a:lnTo>
                  <a:pt x="289602" y="196535"/>
                </a:lnTo>
                <a:lnTo>
                  <a:pt x="297179" y="149351"/>
                </a:lnTo>
                <a:lnTo>
                  <a:pt x="289602" y="102168"/>
                </a:lnTo>
                <a:lnTo>
                  <a:pt x="268504" y="61173"/>
                </a:lnTo>
                <a:lnTo>
                  <a:pt x="236335" y="28834"/>
                </a:lnTo>
                <a:lnTo>
                  <a:pt x="195547" y="7619"/>
                </a:lnTo>
                <a:lnTo>
                  <a:pt x="1485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0" name="Google Shape;1230;g21e5e32ccb0_0_1445"/>
          <p:cNvSpPr/>
          <p:nvPr/>
        </p:nvSpPr>
        <p:spPr>
          <a:xfrm>
            <a:off x="11695873" y="9453177"/>
            <a:ext cx="171600" cy="1710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1" name="Google Shape;1231;g21e5e32ccb0_0_1445"/>
          <p:cNvSpPr txBox="1"/>
          <p:nvPr/>
        </p:nvSpPr>
        <p:spPr>
          <a:xfrm>
            <a:off x="6711994" y="10163128"/>
            <a:ext cx="2520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Dairy processing plant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g21e5e32ccb0_0_1445"/>
          <p:cNvSpPr/>
          <p:nvPr/>
        </p:nvSpPr>
        <p:spPr>
          <a:xfrm>
            <a:off x="5238048" y="10110823"/>
            <a:ext cx="460311" cy="462404"/>
          </a:xfrm>
          <a:custGeom>
            <a:rect b="b" l="l" r="r" t="t"/>
            <a:pathLst>
              <a:path extrusionOk="0" h="280670" w="279400">
                <a:moveTo>
                  <a:pt x="0" y="140207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7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6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7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3" name="Google Shape;1233;g21e5e32ccb0_0_1445"/>
          <p:cNvSpPr txBox="1"/>
          <p:nvPr/>
        </p:nvSpPr>
        <p:spPr>
          <a:xfrm>
            <a:off x="5375295" y="1016480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4" name="Google Shape;1234;g21e5e32ccb0_0_1445"/>
          <p:cNvSpPr txBox="1"/>
          <p:nvPr/>
        </p:nvSpPr>
        <p:spPr>
          <a:xfrm>
            <a:off x="6711994" y="9357223"/>
            <a:ext cx="2849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Milk collection buffer tank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g21e5e32ccb0_0_1445"/>
          <p:cNvSpPr/>
          <p:nvPr/>
        </p:nvSpPr>
        <p:spPr>
          <a:xfrm>
            <a:off x="5238048" y="9304918"/>
            <a:ext cx="460311" cy="462404"/>
          </a:xfrm>
          <a:custGeom>
            <a:rect b="b" l="l" r="r" t="t"/>
            <a:pathLst>
              <a:path extrusionOk="0" h="280670" w="279400">
                <a:moveTo>
                  <a:pt x="0" y="140207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7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5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7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6" name="Google Shape;1236;g21e5e32ccb0_0_1445"/>
          <p:cNvSpPr txBox="1"/>
          <p:nvPr/>
        </p:nvSpPr>
        <p:spPr>
          <a:xfrm>
            <a:off x="5375295" y="9358895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7" name="Google Shape;1237;g21e5e32ccb0_0_1445"/>
          <p:cNvSpPr txBox="1"/>
          <p:nvPr/>
        </p:nvSpPr>
        <p:spPr>
          <a:xfrm>
            <a:off x="2476263" y="4388333"/>
            <a:ext cx="20751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Total land  encircling the  Kiambere dam  reservoir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8" name="Google Shape;1238;g21e5e32ccb0_0_1445"/>
          <p:cNvSpPr txBox="1"/>
          <p:nvPr/>
        </p:nvSpPr>
        <p:spPr>
          <a:xfrm>
            <a:off x="1097185" y="6833636"/>
            <a:ext cx="12495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3000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hectares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9" name="Google Shape;1239;g21e5e32ccb0_0_1445"/>
          <p:cNvSpPr txBox="1"/>
          <p:nvPr/>
        </p:nvSpPr>
        <p:spPr>
          <a:xfrm>
            <a:off x="2476263" y="6836171"/>
            <a:ext cx="17193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East of dam  targeted for  irrigation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0" name="Google Shape;1240;g21e5e32ccb0_0_1445"/>
          <p:cNvSpPr txBox="1"/>
          <p:nvPr/>
        </p:nvSpPr>
        <p:spPr>
          <a:xfrm>
            <a:off x="2476267" y="8979800"/>
            <a:ext cx="2075100" cy="9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West of dam  targeted for  agro-  processing  units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1" name="Google Shape;1241;g21e5e32ccb0_0_1445"/>
          <p:cNvSpPr txBox="1"/>
          <p:nvPr/>
        </p:nvSpPr>
        <p:spPr>
          <a:xfrm>
            <a:off x="1040261" y="12907851"/>
            <a:ext cx="6291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7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Source: TARDA feasibility study for integrated livestock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2" name="Google Shape;1242;g21e5e32ccb0_0_1445"/>
          <p:cNvSpPr txBox="1"/>
          <p:nvPr/>
        </p:nvSpPr>
        <p:spPr>
          <a:xfrm>
            <a:off x="5375295" y="694774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3" name="Google Shape;1243;g21e5e32ccb0_0_1445"/>
          <p:cNvSpPr txBox="1"/>
          <p:nvPr/>
        </p:nvSpPr>
        <p:spPr>
          <a:xfrm>
            <a:off x="6711994" y="6947199"/>
            <a:ext cx="4035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l">
              <a:lnSpc>
                <a:spcPct val="99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Feedlot for 4000 cattle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4" name="Google Shape;1244;g21e5e32ccb0_0_1445"/>
          <p:cNvSpPr txBox="1"/>
          <p:nvPr/>
        </p:nvSpPr>
        <p:spPr>
          <a:xfrm>
            <a:off x="5375295" y="7748357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5" name="Google Shape;1245;g21e5e32ccb0_0_1445"/>
          <p:cNvSpPr txBox="1"/>
          <p:nvPr/>
        </p:nvSpPr>
        <p:spPr>
          <a:xfrm>
            <a:off x="6711994" y="7747813"/>
            <a:ext cx="4035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Breeding farm for 500 cows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6" name="Google Shape;1246;g21e5e32ccb0_0_1445"/>
          <p:cNvSpPr/>
          <p:nvPr/>
        </p:nvSpPr>
        <p:spPr>
          <a:xfrm>
            <a:off x="5238272" y="5120439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7" name="Google Shape;1247;g21e5e32ccb0_0_1445"/>
          <p:cNvSpPr/>
          <p:nvPr/>
        </p:nvSpPr>
        <p:spPr>
          <a:xfrm>
            <a:off x="5238272" y="5924397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8" name="Google Shape;1248;g21e5e32ccb0_0_1445"/>
          <p:cNvSpPr/>
          <p:nvPr/>
        </p:nvSpPr>
        <p:spPr>
          <a:xfrm>
            <a:off x="5238272" y="6728355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9" name="Google Shape;1249;g21e5e32ccb0_0_1445"/>
          <p:cNvSpPr/>
          <p:nvPr/>
        </p:nvSpPr>
        <p:spPr>
          <a:xfrm>
            <a:off x="5238272" y="7532314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0" name="Google Shape;1250;g21e5e32ccb0_0_1445"/>
          <p:cNvSpPr/>
          <p:nvPr/>
        </p:nvSpPr>
        <p:spPr>
          <a:xfrm>
            <a:off x="5238272" y="8336272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1" name="Google Shape;1251;g21e5e32ccb0_0_1445"/>
          <p:cNvSpPr/>
          <p:nvPr/>
        </p:nvSpPr>
        <p:spPr>
          <a:xfrm>
            <a:off x="5238272" y="9140231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2" name="Google Shape;1252;g21e5e32ccb0_0_1445"/>
          <p:cNvSpPr/>
          <p:nvPr/>
        </p:nvSpPr>
        <p:spPr>
          <a:xfrm>
            <a:off x="5238272" y="9944189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g21e5e32ccb0_0_1445"/>
          <p:cNvSpPr/>
          <p:nvPr/>
        </p:nvSpPr>
        <p:spPr>
          <a:xfrm>
            <a:off x="5238272" y="10748148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g21e5e32ccb0_0_1445"/>
          <p:cNvSpPr/>
          <p:nvPr/>
        </p:nvSpPr>
        <p:spPr>
          <a:xfrm>
            <a:off x="5238272" y="11552106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5" name="Google Shape;1255;g21e5e32ccb0_0_1445"/>
          <p:cNvSpPr txBox="1"/>
          <p:nvPr/>
        </p:nvSpPr>
        <p:spPr>
          <a:xfrm>
            <a:off x="16537368" y="3117888"/>
            <a:ext cx="28617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23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County: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Size of land: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6" name="Google Shape;1256;g21e5e32ccb0_0_1445"/>
          <p:cNvSpPr txBox="1"/>
          <p:nvPr/>
        </p:nvSpPr>
        <p:spPr>
          <a:xfrm>
            <a:off x="20130683" y="3486803"/>
            <a:ext cx="3204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58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Embu County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12700" rtl="0" algn="l">
              <a:lnSpc>
                <a:spcPct val="158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5,000 hectares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7" name="Google Shape;1257;g21e5e32ccb0_0_1445"/>
          <p:cNvSpPr txBox="1"/>
          <p:nvPr/>
        </p:nvSpPr>
        <p:spPr>
          <a:xfrm>
            <a:off x="16464516" y="5725467"/>
            <a:ext cx="2861700" cy="29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Initial investment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revenue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EBITDA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Equity IRR</a:t>
            </a:r>
            <a:r>
              <a:rPr b="0" baseline="3000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Payback period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8" name="Google Shape;1258;g21e5e32ccb0_0_1445"/>
          <p:cNvSpPr txBox="1"/>
          <p:nvPr/>
        </p:nvSpPr>
        <p:spPr>
          <a:xfrm>
            <a:off x="16537368" y="2591467"/>
            <a:ext cx="55560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Kiambere Dam site</a:t>
            </a:r>
            <a:endParaRPr b="0" i="0" sz="3200" u="none" cap="none" strike="noStrike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9" name="Google Shape;1259;g21e5e32ccb0_0_1445"/>
          <p:cNvSpPr/>
          <p:nvPr/>
        </p:nvSpPr>
        <p:spPr>
          <a:xfrm>
            <a:off x="16325000" y="9299333"/>
            <a:ext cx="60681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Enablers: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Proposed site encircles Kiambere  Dam reservoir which has a capacity  of </a:t>
            </a: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585 Mn cubic meters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Existing irrigation infrastructure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Large livestock population in the community ~67,000 cattle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0" name="Google Shape;1260;g21e5e32ccb0_0_1445"/>
          <p:cNvSpPr txBox="1"/>
          <p:nvPr/>
        </p:nvSpPr>
        <p:spPr>
          <a:xfrm>
            <a:off x="20130646" y="5725467"/>
            <a:ext cx="22623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50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41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15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~35%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&lt;6 years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1" name="Google Shape;1261;g21e5e32ccb0_0_1445"/>
          <p:cNvSpPr txBox="1"/>
          <p:nvPr/>
        </p:nvSpPr>
        <p:spPr>
          <a:xfrm>
            <a:off x="16537368" y="4857267"/>
            <a:ext cx="55560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Key Financial Metrics</a:t>
            </a:r>
            <a:endParaRPr b="0" i="0" sz="3200" u="none" cap="none" strike="noStrike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62" name="Google Shape;1262;g21e5e32ccb0_0_1445"/>
          <p:cNvCxnSpPr/>
          <p:nvPr/>
        </p:nvCxnSpPr>
        <p:spPr>
          <a:xfrm>
            <a:off x="16572333" y="3257200"/>
            <a:ext cx="5515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63" name="Google Shape;1263;g21e5e32ccb0_0_1445"/>
          <p:cNvCxnSpPr/>
          <p:nvPr/>
        </p:nvCxnSpPr>
        <p:spPr>
          <a:xfrm>
            <a:off x="16572333" y="5492267"/>
            <a:ext cx="5515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" name="Google Shape;676;g21e5e32ccb0_0_4350"/>
          <p:cNvGrpSpPr/>
          <p:nvPr/>
        </p:nvGrpSpPr>
        <p:grpSpPr>
          <a:xfrm>
            <a:off x="13922021" y="5943368"/>
            <a:ext cx="10461370" cy="1713560"/>
            <a:chOff x="5220888" y="1595367"/>
            <a:chExt cx="3923112" cy="642601"/>
          </a:xfrm>
        </p:grpSpPr>
        <p:sp>
          <p:nvSpPr>
            <p:cNvPr id="677" name="Google Shape;677;g21e5e32ccb0_0_4350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1e5e32ccb0_0_4350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79" name="Google Shape;679;g21e5e32ccb0_0_4350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680" name="Google Shape;680;g21e5e32ccb0_0_4350"/>
          <p:cNvGrpSpPr/>
          <p:nvPr/>
        </p:nvGrpSpPr>
        <p:grpSpPr>
          <a:xfrm>
            <a:off x="13922021" y="4197363"/>
            <a:ext cx="10461370" cy="1713581"/>
            <a:chOff x="5220888" y="940241"/>
            <a:chExt cx="3923112" cy="642609"/>
          </a:xfrm>
        </p:grpSpPr>
        <p:sp>
          <p:nvSpPr>
            <p:cNvPr id="681" name="Google Shape;681;g21e5e32ccb0_0_4350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1e5e32ccb0_0_4350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g21e5e32ccb0_0_4350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684" name="Google Shape;684;g21e5e32ccb0_0_4350"/>
          <p:cNvGrpSpPr/>
          <p:nvPr/>
        </p:nvGrpSpPr>
        <p:grpSpPr>
          <a:xfrm>
            <a:off x="13922021" y="7662681"/>
            <a:ext cx="10461370" cy="1713586"/>
            <a:chOff x="5220888" y="1593503"/>
            <a:chExt cx="3923112" cy="642611"/>
          </a:xfrm>
        </p:grpSpPr>
        <p:sp>
          <p:nvSpPr>
            <p:cNvPr id="685" name="Google Shape;685;g21e5e32ccb0_0_4350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1e5e32ccb0_0_4350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687" name="Google Shape;687;g21e5e32ccb0_0_4350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688" name="Google Shape;688;g21e5e32ccb0_0_4350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1e5e32ccb0_0_1112"/>
          <p:cNvSpPr txBox="1"/>
          <p:nvPr/>
        </p:nvSpPr>
        <p:spPr>
          <a:xfrm>
            <a:off x="1702575" y="2104125"/>
            <a:ext cx="17092500" cy="10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228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Small holders will have available fodder for feeding their herds especially in drought periods, which is vital for livestock survival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95 to 99% of the calves for each feedlot (3,800 to 15,800 heads, depending on the site), will come from the communities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Communities could sell between 4,000 and 20,000 cattle heads/year directly to each abattoir, without middlemen and at reasonable prices.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Milk production should be improved in several year times (each F1 heifer would yield 10 litres/day of milk instead of the present figures for Zebu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Watering points for their herds will be placed near their homes. 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Employment during the 2-year construction timeline and long term occupations for agricultural activities, farms and industrial projects (150 – 200 jobs per site) 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Small holders will have available fodder for feeding their herds during the whole year, especially in drought periods, which is vital for livestock survival 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314450" marR="0" rtl="0" algn="l">
              <a:lnSpc>
                <a:spcPct val="150000"/>
              </a:lnSpc>
              <a:spcBef>
                <a:spcPts val="2000"/>
              </a:spcBef>
              <a:spcAft>
                <a:spcPts val="1000"/>
              </a:spcAft>
              <a:buClr>
                <a:schemeClr val="dk1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Milk production should be improved in several year times (each F1 heifer would yield 10 litres/day of milk instead of the present figures for Zebu.</a:t>
            </a:r>
            <a:endParaRPr b="0" i="0" sz="2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9" name="Google Shape;1269;g21e5e32ccb0_0_111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Social Impact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1e5e32ccb0_0_888"/>
          <p:cNvSpPr txBox="1"/>
          <p:nvPr/>
        </p:nvSpPr>
        <p:spPr>
          <a:xfrm>
            <a:off x="1702575" y="2104125"/>
            <a:ext cx="15734100" cy="10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-400050" lvl="0" marL="10287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Farms and feedlots will have	manure	pits and wastewater will	be collected and retained for treatment in different phases.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Dairy	plants and slaughterhouses will be provided with biological wastewater treatment plants.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Composting of the abattoir solid disposals will be feasible.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Management and storage of manure -  Waste produced in bulking.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Spreading of manure management field – Consideration of nutrients to adjust the amounts applied manure management field plan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Management and treatment of effluents and waste water ( white water and skua content)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Spreading of manure management field – Consideration to adjust the amounts applied manure management field field plan.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Purification and Methanization – Trapping at source pre treatment, physicochemical process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Limiting water consumption in building - economic cleaning means , monitoring of flood sources and waste watering.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The farms and feedlots will have manure pits and wastewater will be collected and retained for treatment in different phases. 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Slaughterhouses will be provided with biological wastewater treatment plants.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10287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700"/>
              <a:buFont typeface="Roboto Light"/>
              <a:buChar char="●"/>
            </a:pPr>
            <a:r>
              <a:rPr b="0" i="0" lang="en-US" sz="27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Composting of the abattoir disposals.</a:t>
            </a:r>
            <a:endParaRPr b="0" i="0" sz="27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5" name="Google Shape;1275;g21e5e32ccb0_0_88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Environmental Guidelines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g21e5e32ccb0_0_394"/>
          <p:cNvSpPr/>
          <p:nvPr/>
        </p:nvSpPr>
        <p:spPr>
          <a:xfrm>
            <a:off x="12512867" y="15267"/>
            <a:ext cx="11931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g21e5e32ccb0_0_394"/>
          <p:cNvSpPr txBox="1"/>
          <p:nvPr>
            <p:ph type="title"/>
          </p:nvPr>
        </p:nvSpPr>
        <p:spPr>
          <a:xfrm>
            <a:off x="831200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Timelines</a:t>
            </a:r>
            <a:endParaRPr sz="4900"/>
          </a:p>
        </p:txBody>
      </p:sp>
      <p:sp>
        <p:nvSpPr>
          <p:cNvPr id="1282" name="Google Shape;1282;g21e5e32ccb0_0_394"/>
          <p:cNvSpPr txBox="1"/>
          <p:nvPr>
            <p:ph type="title"/>
          </p:nvPr>
        </p:nvSpPr>
        <p:spPr>
          <a:xfrm>
            <a:off x="13231267" y="1059924"/>
            <a:ext cx="104952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4900"/>
              <a:t>Project Team</a:t>
            </a:r>
            <a:endParaRPr sz="4900"/>
          </a:p>
        </p:txBody>
      </p:sp>
      <p:pic>
        <p:nvPicPr>
          <p:cNvPr id="1283" name="Google Shape;1283;g21e5e32ccb0_0_3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6300" y="5067950"/>
            <a:ext cx="1920933" cy="19209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21e5e32ccb0_0_394"/>
          <p:cNvSpPr txBox="1"/>
          <p:nvPr>
            <p:ph idx="2" type="body"/>
          </p:nvPr>
        </p:nvSpPr>
        <p:spPr>
          <a:xfrm>
            <a:off x="15718850" y="4753525"/>
            <a:ext cx="7313400" cy="26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b="1" lang="en-US" sz="2700"/>
              <a:t>Investor 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-  Funding and roles agreeable to the parties 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200"/>
              </a:spcBef>
              <a:spcAft>
                <a:spcPts val="3200"/>
              </a:spcAft>
              <a:buSzPts val="3700"/>
              <a:buNone/>
            </a:pPr>
            <a:r>
              <a:rPr b="1" lang="en-US" sz="2700"/>
              <a:t>TARDA team</a:t>
            </a: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 – Implementation and facilitation of smooth running of the project</a:t>
            </a:r>
            <a:endParaRPr sz="27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85" name="Google Shape;1285;g21e5e32ccb0_0_394"/>
          <p:cNvCxnSpPr/>
          <p:nvPr/>
        </p:nvCxnSpPr>
        <p:spPr>
          <a:xfrm rot="10800000">
            <a:off x="13476300" y="4452533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6" name="Google Shape;1286;g21e5e32ccb0_0_394"/>
          <p:cNvCxnSpPr/>
          <p:nvPr/>
        </p:nvCxnSpPr>
        <p:spPr>
          <a:xfrm rot="10800000">
            <a:off x="13382925" y="8672386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7" name="Google Shape;1287;g21e5e32ccb0_0_394"/>
          <p:cNvSpPr txBox="1"/>
          <p:nvPr>
            <p:ph idx="2" type="body"/>
          </p:nvPr>
        </p:nvSpPr>
        <p:spPr>
          <a:xfrm>
            <a:off x="2554475" y="5303975"/>
            <a:ext cx="6418800" cy="18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SzPts val="3700"/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Execution of deliverables from start to completion. </a:t>
            </a:r>
            <a:endParaRPr b="1" sz="2700"/>
          </a:p>
        </p:txBody>
      </p:sp>
      <p:cxnSp>
        <p:nvCxnSpPr>
          <p:cNvPr id="1288" name="Google Shape;1288;g21e5e32ccb0_0_394"/>
          <p:cNvCxnSpPr/>
          <p:nvPr/>
        </p:nvCxnSpPr>
        <p:spPr>
          <a:xfrm rot="10800000">
            <a:off x="1721075" y="4485346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9" name="Google Shape;1289;g21e5e32ccb0_0_394"/>
          <p:cNvCxnSpPr/>
          <p:nvPr/>
        </p:nvCxnSpPr>
        <p:spPr>
          <a:xfrm rot="10800000">
            <a:off x="1627700" y="8672374"/>
            <a:ext cx="101919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0" name="Google Shape;1290;g21e5e32ccb0_0_394"/>
          <p:cNvSpPr/>
          <p:nvPr/>
        </p:nvSpPr>
        <p:spPr>
          <a:xfrm>
            <a:off x="8973271" y="5573075"/>
            <a:ext cx="2590500" cy="1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 </a:t>
            </a:r>
            <a:r>
              <a:rPr b="1" i="0" lang="en-US" sz="26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YEARS</a:t>
            </a:r>
            <a:endParaRPr b="0" i="0" sz="2400" u="none" cap="none" strike="noStrike">
              <a:solidFill>
                <a:srgbClr val="B02C2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1" name="Google Shape;1291;g21e5e32ccb0_0_394"/>
          <p:cNvSpPr txBox="1"/>
          <p:nvPr/>
        </p:nvSpPr>
        <p:spPr>
          <a:xfrm>
            <a:off x="16437200" y="9046725"/>
            <a:ext cx="610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Roboto Light"/>
                <a:ea typeface="Roboto Light"/>
                <a:cs typeface="Roboto Light"/>
                <a:sym typeface="Roboto Light"/>
              </a:rPr>
              <a:t>*Implementation roles will be guided by feasibility study and engagement framework</a:t>
            </a:r>
            <a:endParaRPr b="0" i="0" sz="1800" u="none" cap="none" strike="noStrike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6" name="Google Shape;1296;g21e5e32ccb0_0_408"/>
          <p:cNvGrpSpPr/>
          <p:nvPr/>
        </p:nvGrpSpPr>
        <p:grpSpPr>
          <a:xfrm>
            <a:off x="13922020" y="6130648"/>
            <a:ext cx="10461370" cy="1713560"/>
            <a:chOff x="5220888" y="1595367"/>
            <a:chExt cx="3923112" cy="642601"/>
          </a:xfrm>
        </p:grpSpPr>
        <p:sp>
          <p:nvSpPr>
            <p:cNvPr id="1297" name="Google Shape;1297;g21e5e32ccb0_0_408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g21e5e32ccb0_0_408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299" name="Google Shape;1299;g21e5e32ccb0_0_408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300" name="Google Shape;1300;g21e5e32ccb0_0_408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1301" name="Google Shape;1301;g21e5e32ccb0_0_408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g21e5e32ccb0_0_408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3" name="Google Shape;1303;g21e5e32ccb0_0_408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304" name="Google Shape;1304;g21e5e32ccb0_0_408"/>
          <p:cNvGrpSpPr/>
          <p:nvPr/>
        </p:nvGrpSpPr>
        <p:grpSpPr>
          <a:xfrm>
            <a:off x="13922020" y="7871114"/>
            <a:ext cx="10461370" cy="1713586"/>
            <a:chOff x="5220888" y="2250475"/>
            <a:chExt cx="3923112" cy="642611"/>
          </a:xfrm>
        </p:grpSpPr>
        <p:sp>
          <p:nvSpPr>
            <p:cNvPr id="1305" name="Google Shape;1305;g21e5e32ccb0_0_408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g21e5e32ccb0_0_408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307" name="Google Shape;1307;g21e5e32ccb0_0_408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308" name="Google Shape;1308;g21e5e32ccb0_0_408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g21e5e32ccb0_0_424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1314" name="Google Shape;1314;g21e5e32ccb0_0_424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" name="Google Shape;1319;g21e5e32ccb0_0_4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21e5e32ccb0_0_4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21e5e32ccb0_0_4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3" name="Google Shape;693;g21e5e32ccb0_0_43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g21e5e32ccb0_0_4366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1e5e32ccb0_0_4366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21e5e32ccb0_0_436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97" name="Google Shape;697;g21e5e32ccb0_0_4366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8" name="Google Shape;698;g21e5e32ccb0_0_4366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g21e5e32ccb0_0_4366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g21e5e32ccb0_0_4366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g21e5e32ccb0_0_4366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g21e5e32ccb0_0_4366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g21e5e32ccb0_0_4366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21e5e32ccb0_0_4366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1e5e32ccb0_0_4366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1e5e32ccb0_0_4366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21e5e32ccb0_0_4366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8" name="Google Shape;708;g21e5e32ccb0_0_4366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709" name="Google Shape;709;g21e5e32ccb0_0_4366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1e5e32ccb0_0_4366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21e5e32ccb0_0_4366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1e5e32ccb0_0_4366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g21e5e32ccb0_0_4366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714" name="Google Shape;714;g21e5e32ccb0_0_4366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1e5e32ccb0_0_4366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1e5e32ccb0_0_4366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1e5e32ccb0_0_4366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1e5e32ccb0_0_4366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1e5e32ccb0_0_4366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1e5e32ccb0_0_4366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1e5e32ccb0_0_4366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21e5e32ccb0_0_4366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1e5e32ccb0_0_4366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21e5e32ccb0_0_4366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1e5e32ccb0_0_4366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21e5e32ccb0_0_4366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21e5e32ccb0_0_4366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1e5e32ccb0_0_4366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21e5e32ccb0_0_4366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21e5e32ccb0_0_4366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21e5e32ccb0_0_4366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21e5e32ccb0_0_4366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1e5e32ccb0_0_4366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21e5e32ccb0_0_4366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1e5e32ccb0_0_4366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6" name="Google Shape;736;g21e5e32ccb0_0_4366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737" name="Google Shape;737;g21e5e32ccb0_0_4366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21e5e32ccb0_0_4366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21e5e32ccb0_0_4366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21e5e32ccb0_0_4366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21e5e32ccb0_0_4366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2" name="Google Shape;742;g21e5e32ccb0_0_4366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21e5e32ccb0_0_441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48" name="Google Shape;748;g21e5e32ccb0_0_4419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g21e5e32ccb0_0_4419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0" name="Google Shape;750;g21e5e32ccb0_0_4419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1" name="Google Shape;751;g21e5e32ccb0_0_4419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g21e5e32ccb0_0_4419"/>
          <p:cNvSpPr/>
          <p:nvPr/>
        </p:nvSpPr>
        <p:spPr>
          <a:xfrm rot="-3280680">
            <a:off x="3979037" y="582499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3" name="Google Shape;753;g21e5e32ccb0_0_4419"/>
          <p:cNvGrpSpPr/>
          <p:nvPr/>
        </p:nvGrpSpPr>
        <p:grpSpPr>
          <a:xfrm>
            <a:off x="4596196" y="4969576"/>
            <a:ext cx="6546469" cy="7298584"/>
            <a:chOff x="4184863" y="1520198"/>
            <a:chExt cx="2958454" cy="3298348"/>
          </a:xfrm>
        </p:grpSpPr>
        <p:sp>
          <p:nvSpPr>
            <p:cNvPr id="754" name="Google Shape;754;g21e5e32ccb0_0_4419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g21e5e32ccb0_0_4419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g21e5e32ccb0_0_4419"/>
            <p:cNvSpPr txBox="1"/>
            <p:nvPr/>
          </p:nvSpPr>
          <p:spPr>
            <a:xfrm rot="1307">
              <a:off x="4478386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7" name="Google Shape;757;g21e5e32ccb0_0_4419"/>
          <p:cNvGrpSpPr/>
          <p:nvPr/>
        </p:nvGrpSpPr>
        <p:grpSpPr>
          <a:xfrm>
            <a:off x="1659525" y="1447836"/>
            <a:ext cx="7288026" cy="7131669"/>
            <a:chOff x="2857731" y="-71333"/>
            <a:chExt cx="3293577" cy="3222916"/>
          </a:xfrm>
        </p:grpSpPr>
        <p:sp>
          <p:nvSpPr>
            <p:cNvPr id="758" name="Google Shape;758;g21e5e32ccb0_0_4419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g21e5e32ccb0_0_4419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g21e5e32ccb0_0_4419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1" name="Google Shape;761;g21e5e32ccb0_0_4419"/>
          <p:cNvGrpSpPr/>
          <p:nvPr/>
        </p:nvGrpSpPr>
        <p:grpSpPr>
          <a:xfrm>
            <a:off x="-327228" y="5333522"/>
            <a:ext cx="7577586" cy="6908977"/>
            <a:chOff x="1959887" y="1684672"/>
            <a:chExt cx="3424433" cy="3122278"/>
          </a:xfrm>
        </p:grpSpPr>
        <p:sp>
          <p:nvSpPr>
            <p:cNvPr id="762" name="Google Shape;762;g21e5e32ccb0_0_4419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g21e5e32ccb0_0_4419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g21e5e32ccb0_0_4419"/>
            <p:cNvSpPr txBox="1"/>
            <p:nvPr/>
          </p:nvSpPr>
          <p:spPr>
            <a:xfrm flipH="1" rot="121605">
              <a:off x="3085358" y="3179330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5" name="Google Shape;765;g21e5e32ccb0_0_4419"/>
          <p:cNvGrpSpPr/>
          <p:nvPr/>
        </p:nvGrpSpPr>
        <p:grpSpPr>
          <a:xfrm>
            <a:off x="10817118" y="3493798"/>
            <a:ext cx="1164803" cy="1222232"/>
            <a:chOff x="1230625" y="2035900"/>
            <a:chExt cx="436812" cy="458349"/>
          </a:xfrm>
        </p:grpSpPr>
        <p:sp>
          <p:nvSpPr>
            <p:cNvPr id="766" name="Google Shape;766;g21e5e32ccb0_0_4419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1e5e32ccb0_0_4419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68" name="Google Shape;768;g21e5e32ccb0_0_4419"/>
          <p:cNvGrpSpPr/>
          <p:nvPr/>
        </p:nvGrpSpPr>
        <p:grpSpPr>
          <a:xfrm>
            <a:off x="10817118" y="6018131"/>
            <a:ext cx="1164803" cy="1222232"/>
            <a:chOff x="1230625" y="2035900"/>
            <a:chExt cx="436812" cy="458349"/>
          </a:xfrm>
        </p:grpSpPr>
        <p:sp>
          <p:nvSpPr>
            <p:cNvPr id="769" name="Google Shape;769;g21e5e32ccb0_0_4419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21e5e32ccb0_0_4419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1" name="Google Shape;771;g21e5e32ccb0_0_4419"/>
          <p:cNvGrpSpPr/>
          <p:nvPr/>
        </p:nvGrpSpPr>
        <p:grpSpPr>
          <a:xfrm>
            <a:off x="10817118" y="8298998"/>
            <a:ext cx="1164803" cy="1222232"/>
            <a:chOff x="1230625" y="2035900"/>
            <a:chExt cx="436812" cy="458349"/>
          </a:xfrm>
        </p:grpSpPr>
        <p:sp>
          <p:nvSpPr>
            <p:cNvPr id="772" name="Google Shape;772;g21e5e32ccb0_0_4419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1e5e32ccb0_0_4419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774" name="Google Shape;774;g21e5e32ccb0_0_4419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75" name="Google Shape;775;g21e5e32ccb0_0_4419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6" name="Google Shape;776;g21e5e32ccb0_0_4419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7" name="Google Shape;777;g21e5e32ccb0_0_4419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778" name="Google Shape;778;g21e5e32ccb0_0_4419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1e5e32ccb0_0_4419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1e5e32ccb0_0_4419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1e5e32ccb0_0_4419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1e5e32ccb0_0_4419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21e5e32ccb0_0_4419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4" name="Google Shape;784;g21e5e32ccb0_0_4419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785" name="Google Shape;785;g21e5e32ccb0_0_4419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g21e5e32ccb0_0_4419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g21e5e32ccb0_0_4419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g21e5e32ccb0_0_4419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g21e5e32ccb0_0_4419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g21e5e32ccb0_0_4419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g21e5e32ccb0_0_4419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g21e5e32ccb0_0_4419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21e5e32ccb0_0_446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798" name="Google Shape;798;g21e5e32ccb0_0_4468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1e5e32ccb0_0_4468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0" name="Google Shape;800;g21e5e32ccb0_0_4468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1" name="Google Shape;801;g21e5e32ccb0_0_4468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2" name="Google Shape;802;g21e5e32ccb0_0_4468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g21e5e32ccb0_0_4468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4" name="Google Shape;804;g21e5e32ccb0_0_44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g21e5e32ccb0_0_44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21e5e32ccb0_0_44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g21e5e32ccb0_0_4468"/>
          <p:cNvPicPr preferRelativeResize="0"/>
          <p:nvPr/>
        </p:nvPicPr>
        <p:blipFill rotWithShape="1">
          <a:blip r:embed="rId7">
            <a:alphaModFix/>
          </a:blip>
          <a:srcRect b="5444" l="20015" r="14249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g21e5e32ccb0_0_4468"/>
          <p:cNvPicPr preferRelativeResize="0"/>
          <p:nvPr/>
        </p:nvPicPr>
        <p:blipFill rotWithShape="1">
          <a:blip r:embed="rId8">
            <a:alphaModFix/>
          </a:blip>
          <a:srcRect b="5390" l="2450" r="59901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9" name="Google Shape;809;g21e5e32ccb0_0_4468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810" name="Google Shape;810;g21e5e32ccb0_0_4468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21e5e32ccb0_0_4468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2" name="Google Shape;812;g21e5e32ccb0_0_4468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813" name="Google Shape;813;g21e5e32ccb0_0_4468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1e5e32ccb0_0_4468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5" name="Google Shape;815;g21e5e32ccb0_0_4468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g21e5e32ccb0_0_4468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1e5e32ccb0_0_4491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22" name="Google Shape;822;g21e5e32ccb0_0_4491"/>
          <p:cNvSpPr/>
          <p:nvPr/>
        </p:nvSpPr>
        <p:spPr>
          <a:xfrm>
            <a:off x="6325425" y="2935000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3" name="Google Shape;823;g21e5e32ccb0_0_4491"/>
          <p:cNvSpPr/>
          <p:nvPr/>
        </p:nvSpPr>
        <p:spPr>
          <a:xfrm>
            <a:off x="6408727" y="5654725"/>
            <a:ext cx="14428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4" name="Google Shape;824;g21e5e32ccb0_0_4491"/>
          <p:cNvSpPr/>
          <p:nvPr/>
        </p:nvSpPr>
        <p:spPr>
          <a:xfrm>
            <a:off x="6325425" y="8234925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5" name="Google Shape;825;g21e5e32ccb0_0_4491"/>
          <p:cNvSpPr/>
          <p:nvPr/>
        </p:nvSpPr>
        <p:spPr>
          <a:xfrm>
            <a:off x="6408723" y="10733375"/>
            <a:ext cx="14428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b="0" i="0" lang="en-US" sz="2800" u="none" cap="none" strike="noStrike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b="0" i="0" sz="2800" u="none" cap="none" strike="noStrike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26" name="Google Shape;826;g21e5e32ccb0_0_4491"/>
          <p:cNvCxnSpPr/>
          <p:nvPr/>
        </p:nvCxnSpPr>
        <p:spPr>
          <a:xfrm rot="10800000">
            <a:off x="7985770" y="53097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7" name="Google Shape;827;g21e5e32ccb0_0_4491"/>
          <p:cNvCxnSpPr/>
          <p:nvPr/>
        </p:nvCxnSpPr>
        <p:spPr>
          <a:xfrm rot="10800000">
            <a:off x="7985770" y="102039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g21e5e32ccb0_0_4491"/>
          <p:cNvCxnSpPr/>
          <p:nvPr/>
        </p:nvCxnSpPr>
        <p:spPr>
          <a:xfrm rot="10800000">
            <a:off x="7985770" y="78318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3" name="Google Shape;833;g21e5e32ccb0_0_4505"/>
          <p:cNvGrpSpPr/>
          <p:nvPr/>
        </p:nvGrpSpPr>
        <p:grpSpPr>
          <a:xfrm>
            <a:off x="13922020" y="7887347"/>
            <a:ext cx="10461370" cy="1713560"/>
            <a:chOff x="5220888" y="1595367"/>
            <a:chExt cx="3923112" cy="642601"/>
          </a:xfrm>
        </p:grpSpPr>
        <p:sp>
          <p:nvSpPr>
            <p:cNvPr id="834" name="Google Shape;834;g21e5e32ccb0_0_4505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1e5e32ccb0_0_4505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36" name="Google Shape;836;g21e5e32ccb0_0_4505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37" name="Google Shape;837;g21e5e32ccb0_0_4505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838" name="Google Shape;838;g21e5e32ccb0_0_4505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21e5e32ccb0_0_4505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0" name="Google Shape;840;g21e5e32ccb0_0_4505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41" name="Google Shape;841;g21e5e32ccb0_0_4505"/>
          <p:cNvGrpSpPr/>
          <p:nvPr/>
        </p:nvGrpSpPr>
        <p:grpSpPr>
          <a:xfrm>
            <a:off x="13922017" y="6145194"/>
            <a:ext cx="10461370" cy="1713586"/>
            <a:chOff x="5220888" y="2250475"/>
            <a:chExt cx="3923112" cy="642611"/>
          </a:xfrm>
        </p:grpSpPr>
        <p:sp>
          <p:nvSpPr>
            <p:cNvPr id="842" name="Google Shape;842;g21e5e32ccb0_0_4505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1e5e32ccb0_0_4505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44" name="Google Shape;844;g21e5e32ccb0_0_4505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845" name="Google Shape;845;g21e5e32ccb0_0_4505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n-US" sz="9000" u="none" cap="none" strike="noStrike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b="0" i="0" sz="9000" u="none" cap="none" strike="noStrike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21e5e32ccb0_0_3606"/>
          <p:cNvSpPr txBox="1"/>
          <p:nvPr>
            <p:ph idx="1" type="body"/>
          </p:nvPr>
        </p:nvSpPr>
        <p:spPr>
          <a:xfrm>
            <a:off x="11970400" y="4593852"/>
            <a:ext cx="9638400" cy="6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IMPLEMENTING AGENCY: </a:t>
            </a:r>
            <a:r>
              <a:rPr b="1" lang="en-US" sz="2600"/>
              <a:t>TANA &amp; ATHI RIVERS DEVELOPMENT AUTHORITY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ESTIMATED INVESTMENT COST: </a:t>
            </a:r>
            <a:r>
              <a:rPr b="1" lang="en-US" sz="2600"/>
              <a:t>USD 17 Million</a:t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3200"/>
              </a:spcAft>
              <a:buSzPts val="4800"/>
              <a:buNone/>
            </a:pPr>
            <a:r>
              <a:rPr lang="en-US" sz="2600">
                <a:latin typeface="Roboto Light"/>
                <a:ea typeface="Roboto Light"/>
                <a:cs typeface="Roboto Light"/>
                <a:sym typeface="Roboto Light"/>
              </a:rPr>
              <a:t>INVESTMENT ENGAGEMENT: </a:t>
            </a:r>
            <a:r>
              <a:rPr b="1" lang="en-US" sz="2600"/>
              <a:t>PUBLIC PRIVATE PARTNERSHIP (PPP) </a:t>
            </a:r>
            <a:endParaRPr b="1" sz="2600"/>
          </a:p>
        </p:txBody>
      </p:sp>
      <p:sp>
        <p:nvSpPr>
          <p:cNvPr id="851" name="Google Shape;851;g21e5e32ccb0_0_360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852" name="Google Shape;852;g21e5e32ccb0_0_3606"/>
          <p:cNvSpPr txBox="1"/>
          <p:nvPr/>
        </p:nvSpPr>
        <p:spPr>
          <a:xfrm>
            <a:off x="831200" y="1756933"/>
            <a:ext cx="221526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 Light"/>
                <a:ea typeface="Roboto Light"/>
                <a:cs typeface="Roboto Light"/>
                <a:sym typeface="Roboto Light"/>
              </a:rPr>
              <a:t>Project Name: </a:t>
            </a:r>
            <a:r>
              <a:rPr b="0" i="0" lang="en-US" sz="3800" u="none" cap="none" strike="noStrike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MASINGA LIVESTOCK INTEGRATED PROJECT</a:t>
            </a:r>
            <a:endParaRPr b="0" i="0" sz="3800" u="none" cap="none" strike="noStrike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53" name="Google Shape;853;g21e5e32ccb0_0_3606"/>
          <p:cNvSpPr/>
          <p:nvPr/>
        </p:nvSpPr>
        <p:spPr>
          <a:xfrm>
            <a:off x="10852715" y="9377492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g21e5e32ccb0_0_3606"/>
          <p:cNvSpPr/>
          <p:nvPr/>
        </p:nvSpPr>
        <p:spPr>
          <a:xfrm>
            <a:off x="10872040" y="7214183"/>
            <a:ext cx="1164600" cy="11646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5" name="Google Shape;855;g21e5e32ccb0_0_3606"/>
          <p:cNvGrpSpPr/>
          <p:nvPr/>
        </p:nvGrpSpPr>
        <p:grpSpPr>
          <a:xfrm>
            <a:off x="10549251" y="4749573"/>
            <a:ext cx="1164803" cy="1374632"/>
            <a:chOff x="1230625" y="2035900"/>
            <a:chExt cx="436812" cy="515500"/>
          </a:xfrm>
        </p:grpSpPr>
        <p:sp>
          <p:nvSpPr>
            <p:cNvPr id="856" name="Google Shape;856;g21e5e32ccb0_0_3606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21e5e32ccb0_0_3606"/>
            <p:cNvSpPr txBox="1"/>
            <p:nvPr/>
          </p:nvSpPr>
          <p:spPr>
            <a:xfrm>
              <a:off x="1230625" y="2175200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i="0" sz="4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858" name="Google Shape;858;g21e5e32ccb0_0_3606"/>
          <p:cNvPicPr preferRelativeResize="0"/>
          <p:nvPr/>
        </p:nvPicPr>
        <p:blipFill rotWithShape="1">
          <a:blip r:embed="rId3">
            <a:alphaModFix amt="70000"/>
          </a:blip>
          <a:srcRect b="0" l="0" r="0" t="0"/>
          <a:stretch/>
        </p:blipFill>
        <p:spPr>
          <a:xfrm>
            <a:off x="11175408" y="7451741"/>
            <a:ext cx="596534" cy="59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21e5e32ccb0_0_3606"/>
          <p:cNvPicPr preferRelativeResize="0"/>
          <p:nvPr/>
        </p:nvPicPr>
        <p:blipFill rotWithShape="1">
          <a:blip r:embed="rId4">
            <a:alphaModFix amt="71000"/>
          </a:blip>
          <a:srcRect b="0" l="0" r="0" t="0"/>
          <a:stretch/>
        </p:blipFill>
        <p:spPr>
          <a:xfrm>
            <a:off x="11156083" y="9693825"/>
            <a:ext cx="596534" cy="5965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0" name="Google Shape;860;g21e5e32ccb0_0_3606"/>
          <p:cNvCxnSpPr/>
          <p:nvPr/>
        </p:nvCxnSpPr>
        <p:spPr>
          <a:xfrm rot="10800000">
            <a:off x="10369008" y="857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61" name="Google Shape;861;g21e5e32ccb0_0_3606"/>
          <p:cNvCxnSpPr/>
          <p:nvPr/>
        </p:nvCxnSpPr>
        <p:spPr>
          <a:xfrm rot="10800000">
            <a:off x="10497933" y="6596442"/>
            <a:ext cx="11239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62" name="Google Shape;862;g21e5e32ccb0_0_36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6798" y="4182211"/>
            <a:ext cx="5285972" cy="6678390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g21e5e32ccb0_0_3606"/>
          <p:cNvSpPr/>
          <p:nvPr/>
        </p:nvSpPr>
        <p:spPr>
          <a:xfrm>
            <a:off x="4502426" y="7807524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1e5e32ccb0_0_3606"/>
          <p:cNvSpPr/>
          <p:nvPr/>
        </p:nvSpPr>
        <p:spPr>
          <a:xfrm>
            <a:off x="4438107" y="7962552"/>
            <a:ext cx="707100" cy="707100"/>
          </a:xfrm>
          <a:prstGeom prst="ellipse">
            <a:avLst/>
          </a:prstGeom>
          <a:solidFill>
            <a:srgbClr val="00A54F">
              <a:alpha val="2117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5" name="Google Shape;865;g21e5e32ccb0_0_36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94039" y="7925872"/>
            <a:ext cx="395263" cy="470541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g21e5e32ccb0_0_3606"/>
          <p:cNvSpPr/>
          <p:nvPr/>
        </p:nvSpPr>
        <p:spPr>
          <a:xfrm>
            <a:off x="2082850" y="8017721"/>
            <a:ext cx="25113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MACHAKOS COUNTY</a:t>
            </a:r>
            <a:endParaRPr b="0" i="0" sz="16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21e5e32ccb0_0_3253"/>
          <p:cNvSpPr txBox="1"/>
          <p:nvPr/>
        </p:nvSpPr>
        <p:spPr>
          <a:xfrm>
            <a:off x="831200" y="577121"/>
            <a:ext cx="22721700" cy="21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0" i="0" lang="en-US" sz="5800" u="none" cap="none" strike="noStrike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Masinga site components offers the best access to the Nairobi  market combined with low initial investment</a:t>
            </a:r>
            <a:endParaRPr b="0" i="0" sz="5800" u="none" cap="none" strike="noStrike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2" name="Google Shape;872;g21e5e32ccb0_0_3253"/>
          <p:cNvSpPr/>
          <p:nvPr/>
        </p:nvSpPr>
        <p:spPr>
          <a:xfrm>
            <a:off x="15205600" y="0"/>
            <a:ext cx="9204900" cy="13716000"/>
          </a:xfrm>
          <a:prstGeom prst="rect">
            <a:avLst/>
          </a:prstGeom>
          <a:solidFill>
            <a:srgbClr val="9E9E9E">
              <a:alpha val="15686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g21e5e32ccb0_0_3253"/>
          <p:cNvSpPr txBox="1"/>
          <p:nvPr/>
        </p:nvSpPr>
        <p:spPr>
          <a:xfrm>
            <a:off x="1125577" y="12511600"/>
            <a:ext cx="5867100" cy="3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1. Equity IRR only calculated for irrigation scheme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4" name="Google Shape;874;g21e5e32ccb0_0_3253"/>
          <p:cNvSpPr/>
          <p:nvPr/>
        </p:nvSpPr>
        <p:spPr>
          <a:xfrm>
            <a:off x="4876516" y="4108217"/>
            <a:ext cx="0" cy="7827388"/>
          </a:xfrm>
          <a:custGeom>
            <a:rect b="b" l="l" r="r" t="t"/>
            <a:pathLst>
              <a:path extrusionOk="0" h="4751070" w="120000">
                <a:moveTo>
                  <a:pt x="0" y="0"/>
                </a:moveTo>
                <a:lnTo>
                  <a:pt x="0" y="4750625"/>
                </a:lnTo>
              </a:path>
            </a:pathLst>
          </a:custGeom>
          <a:noFill/>
          <a:ln cap="flat" cmpd="sng" w="9525">
            <a:solidFill>
              <a:srgbClr val="7E7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5" name="Google Shape;875;g21e5e32ccb0_0_3253"/>
          <p:cNvSpPr/>
          <p:nvPr/>
        </p:nvSpPr>
        <p:spPr>
          <a:xfrm>
            <a:off x="5238048" y="7346908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76" name="Google Shape;876;g21e5e32ccb0_0_3253"/>
          <p:cNvGrpSpPr/>
          <p:nvPr/>
        </p:nvGrpSpPr>
        <p:grpSpPr>
          <a:xfrm>
            <a:off x="11535435" y="7332236"/>
            <a:ext cx="489602" cy="489602"/>
            <a:chOff x="6886956" y="3371088"/>
            <a:chExt cx="297179" cy="297179"/>
          </a:xfrm>
        </p:grpSpPr>
        <p:sp>
          <p:nvSpPr>
            <p:cNvPr id="877" name="Google Shape;877;g21e5e32ccb0_0_3253"/>
            <p:cNvSpPr/>
            <p:nvPr/>
          </p:nvSpPr>
          <p:spPr>
            <a:xfrm>
              <a:off x="6886956" y="3371088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80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8" name="Google Shape;878;g21e5e32ccb0_0_3253"/>
            <p:cNvSpPr/>
            <p:nvPr/>
          </p:nvSpPr>
          <p:spPr>
            <a:xfrm>
              <a:off x="6972228" y="3469710"/>
              <a:ext cx="127200" cy="113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79" name="Google Shape;879;g21e5e32ccb0_0_3253"/>
          <p:cNvSpPr/>
          <p:nvPr/>
        </p:nvSpPr>
        <p:spPr>
          <a:xfrm>
            <a:off x="5238048" y="8152814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80" name="Google Shape;880;g21e5e32ccb0_0_3253"/>
          <p:cNvGrpSpPr/>
          <p:nvPr/>
        </p:nvGrpSpPr>
        <p:grpSpPr>
          <a:xfrm>
            <a:off x="11535435" y="8138198"/>
            <a:ext cx="489602" cy="489602"/>
            <a:chOff x="6886956" y="3860291"/>
            <a:chExt cx="297179" cy="297179"/>
          </a:xfrm>
        </p:grpSpPr>
        <p:sp>
          <p:nvSpPr>
            <p:cNvPr id="881" name="Google Shape;881;g21e5e32ccb0_0_3253"/>
            <p:cNvSpPr/>
            <p:nvPr/>
          </p:nvSpPr>
          <p:spPr>
            <a:xfrm>
              <a:off x="6886956" y="3860291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2" name="Google Shape;882;g21e5e32ccb0_0_3253"/>
            <p:cNvSpPr/>
            <p:nvPr/>
          </p:nvSpPr>
          <p:spPr>
            <a:xfrm>
              <a:off x="6972228" y="395891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3" name="Google Shape;883;g21e5e32ccb0_0_3253"/>
          <p:cNvSpPr txBox="1"/>
          <p:nvPr/>
        </p:nvSpPr>
        <p:spPr>
          <a:xfrm>
            <a:off x="6711994" y="9008516"/>
            <a:ext cx="2678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Feed mill for 5 -10 t/day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4" name="Google Shape;884;g21e5e32ccb0_0_3253"/>
          <p:cNvSpPr/>
          <p:nvPr/>
        </p:nvSpPr>
        <p:spPr>
          <a:xfrm>
            <a:off x="5238048" y="8958722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6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2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5" name="Google Shape;885;g21e5e32ccb0_0_3253"/>
          <p:cNvSpPr txBox="1"/>
          <p:nvPr/>
        </p:nvSpPr>
        <p:spPr>
          <a:xfrm>
            <a:off x="5375295" y="9010190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86" name="Google Shape;886;g21e5e32ccb0_0_3253"/>
          <p:cNvGrpSpPr/>
          <p:nvPr/>
        </p:nvGrpSpPr>
        <p:grpSpPr>
          <a:xfrm>
            <a:off x="11535435" y="8941650"/>
            <a:ext cx="489602" cy="492743"/>
            <a:chOff x="6886956" y="4347971"/>
            <a:chExt cx="297179" cy="299085"/>
          </a:xfrm>
        </p:grpSpPr>
        <p:sp>
          <p:nvSpPr>
            <p:cNvPr id="887" name="Google Shape;887;g21e5e32ccb0_0_3253"/>
            <p:cNvSpPr/>
            <p:nvPr/>
          </p:nvSpPr>
          <p:spPr>
            <a:xfrm>
              <a:off x="6886956" y="4347971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19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90" y="298703"/>
                  </a:lnTo>
                  <a:lnTo>
                    <a:pt x="195547" y="291084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1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8" name="Google Shape;888;g21e5e32ccb0_0_3253"/>
            <p:cNvSpPr/>
            <p:nvPr/>
          </p:nvSpPr>
          <p:spPr>
            <a:xfrm>
              <a:off x="6972228" y="444811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89" name="Google Shape;889;g21e5e32ccb0_0_3253"/>
          <p:cNvSpPr txBox="1"/>
          <p:nvPr/>
        </p:nvSpPr>
        <p:spPr>
          <a:xfrm>
            <a:off x="6711994" y="11414563"/>
            <a:ext cx="33864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Abattoir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0" name="Google Shape;890;g21e5e32ccb0_0_3253"/>
          <p:cNvSpPr/>
          <p:nvPr/>
        </p:nvSpPr>
        <p:spPr>
          <a:xfrm>
            <a:off x="5238048" y="11376443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70"/>
                </a:lnTo>
                <a:lnTo>
                  <a:pt x="26919" y="57091"/>
                </a:lnTo>
                <a:lnTo>
                  <a:pt x="57113" y="26905"/>
                </a:lnTo>
                <a:lnTo>
                  <a:pt x="95390" y="7109"/>
                </a:lnTo>
                <a:lnTo>
                  <a:pt x="139446" y="0"/>
                </a:lnTo>
                <a:lnTo>
                  <a:pt x="183501" y="7109"/>
                </a:lnTo>
                <a:lnTo>
                  <a:pt x="221778" y="26905"/>
                </a:lnTo>
                <a:lnTo>
                  <a:pt x="251972" y="57091"/>
                </a:lnTo>
                <a:lnTo>
                  <a:pt x="271777" y="95370"/>
                </a:lnTo>
                <a:lnTo>
                  <a:pt x="278891" y="139446"/>
                </a:lnTo>
                <a:lnTo>
                  <a:pt x="271777" y="183521"/>
                </a:lnTo>
                <a:lnTo>
                  <a:pt x="251972" y="221800"/>
                </a:lnTo>
                <a:lnTo>
                  <a:pt x="221778" y="251986"/>
                </a:lnTo>
                <a:lnTo>
                  <a:pt x="183501" y="271782"/>
                </a:lnTo>
                <a:lnTo>
                  <a:pt x="139446" y="278892"/>
                </a:lnTo>
                <a:lnTo>
                  <a:pt x="95390" y="271782"/>
                </a:lnTo>
                <a:lnTo>
                  <a:pt x="57113" y="251986"/>
                </a:lnTo>
                <a:lnTo>
                  <a:pt x="26919" y="221800"/>
                </a:lnTo>
                <a:lnTo>
                  <a:pt x="7114" y="18352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g21e5e32ccb0_0_3253"/>
          <p:cNvSpPr txBox="1"/>
          <p:nvPr/>
        </p:nvSpPr>
        <p:spPr>
          <a:xfrm>
            <a:off x="5375295" y="11429332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892" name="Google Shape;892;g21e5e32ccb0_0_3253"/>
          <p:cNvGrpSpPr/>
          <p:nvPr/>
        </p:nvGrpSpPr>
        <p:grpSpPr>
          <a:xfrm>
            <a:off x="13393702" y="10558754"/>
            <a:ext cx="489602" cy="489602"/>
            <a:chOff x="6886956" y="5817108"/>
            <a:chExt cx="297179" cy="297179"/>
          </a:xfrm>
        </p:grpSpPr>
        <p:sp>
          <p:nvSpPr>
            <p:cNvPr id="893" name="Google Shape;893;g21e5e32ccb0_0_3253"/>
            <p:cNvSpPr/>
            <p:nvPr/>
          </p:nvSpPr>
          <p:spPr>
            <a:xfrm>
              <a:off x="6886956" y="5817108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4"/>
                  </a:lnTo>
                  <a:lnTo>
                    <a:pt x="60844" y="28668"/>
                  </a:lnTo>
                  <a:lnTo>
                    <a:pt x="28675" y="60833"/>
                  </a:lnTo>
                  <a:lnTo>
                    <a:pt x="7577" y="101622"/>
                  </a:lnTo>
                  <a:lnTo>
                    <a:pt x="0" y="148589"/>
                  </a:lnTo>
                  <a:lnTo>
                    <a:pt x="7577" y="195557"/>
                  </a:lnTo>
                  <a:lnTo>
                    <a:pt x="28675" y="236346"/>
                  </a:lnTo>
                  <a:lnTo>
                    <a:pt x="60844" y="268511"/>
                  </a:lnTo>
                  <a:lnTo>
                    <a:pt x="101632" y="289605"/>
                  </a:lnTo>
                  <a:lnTo>
                    <a:pt x="148590" y="297179"/>
                  </a:lnTo>
                  <a:lnTo>
                    <a:pt x="195547" y="289605"/>
                  </a:lnTo>
                  <a:lnTo>
                    <a:pt x="236335" y="268511"/>
                  </a:lnTo>
                  <a:lnTo>
                    <a:pt x="268504" y="236346"/>
                  </a:lnTo>
                  <a:lnTo>
                    <a:pt x="289602" y="195557"/>
                  </a:lnTo>
                  <a:lnTo>
                    <a:pt x="297179" y="148589"/>
                  </a:lnTo>
                  <a:lnTo>
                    <a:pt x="289602" y="101622"/>
                  </a:lnTo>
                  <a:lnTo>
                    <a:pt x="268504" y="60833"/>
                  </a:lnTo>
                  <a:lnTo>
                    <a:pt x="236335" y="28668"/>
                  </a:lnTo>
                  <a:lnTo>
                    <a:pt x="195547" y="7574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4" name="Google Shape;894;g21e5e32ccb0_0_3253"/>
            <p:cNvSpPr/>
            <p:nvPr/>
          </p:nvSpPr>
          <p:spPr>
            <a:xfrm>
              <a:off x="6972228" y="591725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95" name="Google Shape;895;g21e5e32ccb0_0_3253"/>
          <p:cNvSpPr txBox="1"/>
          <p:nvPr/>
        </p:nvSpPr>
        <p:spPr>
          <a:xfrm>
            <a:off x="1097185" y="4893621"/>
            <a:ext cx="12495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hectares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6" name="Google Shape;896;g21e5e32ccb0_0_3253"/>
          <p:cNvSpPr txBox="1"/>
          <p:nvPr/>
        </p:nvSpPr>
        <p:spPr>
          <a:xfrm>
            <a:off x="1097185" y="9434483"/>
            <a:ext cx="12495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2 phases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g21e5e32ccb0_0_3253"/>
          <p:cNvSpPr txBox="1"/>
          <p:nvPr/>
        </p:nvSpPr>
        <p:spPr>
          <a:xfrm>
            <a:off x="10929223" y="4284008"/>
            <a:ext cx="1702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Phase 1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g21e5e32ccb0_0_3253"/>
          <p:cNvSpPr txBox="1"/>
          <p:nvPr/>
        </p:nvSpPr>
        <p:spPr>
          <a:xfrm>
            <a:off x="12787087" y="4284008"/>
            <a:ext cx="1702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Phase 2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g21e5e32ccb0_0_3253"/>
          <p:cNvSpPr txBox="1"/>
          <p:nvPr/>
        </p:nvSpPr>
        <p:spPr>
          <a:xfrm>
            <a:off x="1112252" y="4331855"/>
            <a:ext cx="35400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Overview of project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0" name="Google Shape;900;g21e5e32ccb0_0_3253"/>
          <p:cNvSpPr/>
          <p:nvPr/>
        </p:nvSpPr>
        <p:spPr>
          <a:xfrm>
            <a:off x="1133169" y="4773530"/>
            <a:ext cx="3429321" cy="0"/>
          </a:xfrm>
          <a:custGeom>
            <a:rect b="b" l="l" r="r" t="t"/>
            <a:pathLst>
              <a:path extrusionOk="0" h="120000" w="2081530">
                <a:moveTo>
                  <a:pt x="0" y="0"/>
                </a:moveTo>
                <a:lnTo>
                  <a:pt x="2081402" y="0"/>
                </a:lnTo>
              </a:path>
            </a:pathLst>
          </a:custGeom>
          <a:noFill/>
          <a:ln cap="flat" cmpd="sng" w="12700">
            <a:solidFill>
              <a:srgbClr val="00681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1" name="Google Shape;901;g21e5e32ccb0_0_3253"/>
          <p:cNvSpPr/>
          <p:nvPr/>
        </p:nvSpPr>
        <p:spPr>
          <a:xfrm>
            <a:off x="5238048" y="4926676"/>
            <a:ext cx="460311" cy="460311"/>
          </a:xfrm>
          <a:custGeom>
            <a:rect b="b" l="l" r="r" t="t"/>
            <a:pathLst>
              <a:path extrusionOk="0" h="279400" w="279400">
                <a:moveTo>
                  <a:pt x="0" y="139445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5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1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5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2" name="Google Shape;902;g21e5e32ccb0_0_3253"/>
          <p:cNvSpPr txBox="1"/>
          <p:nvPr/>
        </p:nvSpPr>
        <p:spPr>
          <a:xfrm>
            <a:off x="5375295" y="4977099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g21e5e32ccb0_0_3253"/>
          <p:cNvSpPr txBox="1"/>
          <p:nvPr/>
        </p:nvSpPr>
        <p:spPr>
          <a:xfrm>
            <a:off x="6711994" y="4975132"/>
            <a:ext cx="34008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Irrigation for fodder production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4" name="Google Shape;904;g21e5e32ccb0_0_3253"/>
          <p:cNvSpPr/>
          <p:nvPr/>
        </p:nvSpPr>
        <p:spPr>
          <a:xfrm>
            <a:off x="5238048" y="6538491"/>
            <a:ext cx="460311" cy="460312"/>
          </a:xfrm>
          <a:custGeom>
            <a:rect b="b" l="l" r="r" t="t"/>
            <a:pathLst>
              <a:path extrusionOk="0" h="279400" w="279400">
                <a:moveTo>
                  <a:pt x="0" y="139446"/>
                </a:moveTo>
                <a:lnTo>
                  <a:pt x="7114" y="95390"/>
                </a:lnTo>
                <a:lnTo>
                  <a:pt x="26919" y="57113"/>
                </a:lnTo>
                <a:lnTo>
                  <a:pt x="57113" y="26919"/>
                </a:lnTo>
                <a:lnTo>
                  <a:pt x="95390" y="7114"/>
                </a:lnTo>
                <a:lnTo>
                  <a:pt x="139446" y="0"/>
                </a:lnTo>
                <a:lnTo>
                  <a:pt x="183501" y="7114"/>
                </a:lnTo>
                <a:lnTo>
                  <a:pt x="221778" y="26919"/>
                </a:lnTo>
                <a:lnTo>
                  <a:pt x="251972" y="57113"/>
                </a:lnTo>
                <a:lnTo>
                  <a:pt x="271777" y="95390"/>
                </a:lnTo>
                <a:lnTo>
                  <a:pt x="278891" y="139446"/>
                </a:lnTo>
                <a:lnTo>
                  <a:pt x="271777" y="183501"/>
                </a:lnTo>
                <a:lnTo>
                  <a:pt x="251972" y="221778"/>
                </a:lnTo>
                <a:lnTo>
                  <a:pt x="221778" y="251972"/>
                </a:lnTo>
                <a:lnTo>
                  <a:pt x="183501" y="271777"/>
                </a:lnTo>
                <a:lnTo>
                  <a:pt x="139446" y="278892"/>
                </a:lnTo>
                <a:lnTo>
                  <a:pt x="95390" y="271777"/>
                </a:lnTo>
                <a:lnTo>
                  <a:pt x="57113" y="251972"/>
                </a:lnTo>
                <a:lnTo>
                  <a:pt x="26919" y="221778"/>
                </a:lnTo>
                <a:lnTo>
                  <a:pt x="7114" y="183501"/>
                </a:lnTo>
                <a:lnTo>
                  <a:pt x="0" y="139446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5" name="Google Shape;905;g21e5e32ccb0_0_3253"/>
          <p:cNvSpPr txBox="1"/>
          <p:nvPr/>
        </p:nvSpPr>
        <p:spPr>
          <a:xfrm>
            <a:off x="5375295" y="6589874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06" name="Google Shape;906;g21e5e32ccb0_0_3253"/>
          <p:cNvGrpSpPr/>
          <p:nvPr/>
        </p:nvGrpSpPr>
        <p:grpSpPr>
          <a:xfrm>
            <a:off x="11535435" y="6523761"/>
            <a:ext cx="489602" cy="489604"/>
            <a:chOff x="6886956" y="2880360"/>
            <a:chExt cx="297179" cy="297180"/>
          </a:xfrm>
        </p:grpSpPr>
        <p:sp>
          <p:nvSpPr>
            <p:cNvPr id="907" name="Google Shape;907;g21e5e32ccb0_0_3253"/>
            <p:cNvSpPr/>
            <p:nvPr/>
          </p:nvSpPr>
          <p:spPr>
            <a:xfrm>
              <a:off x="6886956" y="2880360"/>
              <a:ext cx="297179" cy="297180"/>
            </a:xfrm>
            <a:custGeom>
              <a:rect b="b" l="l" r="r" t="t"/>
              <a:pathLst>
                <a:path extrusionOk="0" h="297180" w="297179">
                  <a:moveTo>
                    <a:pt x="148590" y="0"/>
                  </a:moveTo>
                  <a:lnTo>
                    <a:pt x="101632" y="7577"/>
                  </a:lnTo>
                  <a:lnTo>
                    <a:pt x="60844" y="28675"/>
                  </a:lnTo>
                  <a:lnTo>
                    <a:pt x="28675" y="60844"/>
                  </a:lnTo>
                  <a:lnTo>
                    <a:pt x="7577" y="101632"/>
                  </a:lnTo>
                  <a:lnTo>
                    <a:pt x="0" y="148589"/>
                  </a:lnTo>
                  <a:lnTo>
                    <a:pt x="7577" y="195547"/>
                  </a:lnTo>
                  <a:lnTo>
                    <a:pt x="28675" y="236335"/>
                  </a:lnTo>
                  <a:lnTo>
                    <a:pt x="60844" y="268504"/>
                  </a:lnTo>
                  <a:lnTo>
                    <a:pt x="101632" y="289602"/>
                  </a:lnTo>
                  <a:lnTo>
                    <a:pt x="148590" y="297179"/>
                  </a:lnTo>
                  <a:lnTo>
                    <a:pt x="195547" y="289602"/>
                  </a:lnTo>
                  <a:lnTo>
                    <a:pt x="236335" y="268504"/>
                  </a:lnTo>
                  <a:lnTo>
                    <a:pt x="268504" y="236335"/>
                  </a:lnTo>
                  <a:lnTo>
                    <a:pt x="289602" y="195547"/>
                  </a:lnTo>
                  <a:lnTo>
                    <a:pt x="297179" y="148589"/>
                  </a:lnTo>
                  <a:lnTo>
                    <a:pt x="289602" y="101632"/>
                  </a:lnTo>
                  <a:lnTo>
                    <a:pt x="268504" y="60844"/>
                  </a:lnTo>
                  <a:lnTo>
                    <a:pt x="236335" y="28675"/>
                  </a:lnTo>
                  <a:lnTo>
                    <a:pt x="195547" y="7577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8" name="Google Shape;908;g21e5e32ccb0_0_3253"/>
            <p:cNvSpPr/>
            <p:nvPr/>
          </p:nvSpPr>
          <p:spPr>
            <a:xfrm>
              <a:off x="6972228" y="2980506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09" name="Google Shape;909;g21e5e32ccb0_0_3253"/>
          <p:cNvSpPr txBox="1"/>
          <p:nvPr/>
        </p:nvSpPr>
        <p:spPr>
          <a:xfrm>
            <a:off x="6711994" y="6589331"/>
            <a:ext cx="4035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Grazing and grassland regeneration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0" name="Google Shape;910;g21e5e32ccb0_0_3253"/>
          <p:cNvSpPr/>
          <p:nvPr/>
        </p:nvSpPr>
        <p:spPr>
          <a:xfrm>
            <a:off x="5238048" y="5730073"/>
            <a:ext cx="460311" cy="462402"/>
          </a:xfrm>
          <a:custGeom>
            <a:rect b="b" l="l" r="r" t="t"/>
            <a:pathLst>
              <a:path extrusionOk="0" h="280669" w="279400">
                <a:moveTo>
                  <a:pt x="0" y="140208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8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5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8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1" name="Google Shape;911;g21e5e32ccb0_0_3253"/>
          <p:cNvSpPr txBox="1"/>
          <p:nvPr/>
        </p:nvSpPr>
        <p:spPr>
          <a:xfrm>
            <a:off x="5375295" y="578250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12" name="Google Shape;912;g21e5e32ccb0_0_3253"/>
          <p:cNvGrpSpPr/>
          <p:nvPr/>
        </p:nvGrpSpPr>
        <p:grpSpPr>
          <a:xfrm>
            <a:off x="11535435" y="5715287"/>
            <a:ext cx="489602" cy="492743"/>
            <a:chOff x="6886956" y="2389632"/>
            <a:chExt cx="297179" cy="299085"/>
          </a:xfrm>
        </p:grpSpPr>
        <p:sp>
          <p:nvSpPr>
            <p:cNvPr id="913" name="Google Shape;913;g21e5e32ccb0_0_3253"/>
            <p:cNvSpPr/>
            <p:nvPr/>
          </p:nvSpPr>
          <p:spPr>
            <a:xfrm>
              <a:off x="6886956" y="2389632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20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90" y="298703"/>
                  </a:lnTo>
                  <a:lnTo>
                    <a:pt x="195547" y="291083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2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4" name="Google Shape;914;g21e5e32ccb0_0_3253"/>
            <p:cNvSpPr/>
            <p:nvPr/>
          </p:nvSpPr>
          <p:spPr>
            <a:xfrm>
              <a:off x="6972228" y="248977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15" name="Google Shape;915;g21e5e32ccb0_0_3253"/>
          <p:cNvSpPr txBox="1"/>
          <p:nvPr/>
        </p:nvSpPr>
        <p:spPr>
          <a:xfrm>
            <a:off x="6711994" y="5781039"/>
            <a:ext cx="17760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Watering points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6" name="Google Shape;916;g21e5e32ccb0_0_3253"/>
          <p:cNvSpPr/>
          <p:nvPr/>
        </p:nvSpPr>
        <p:spPr>
          <a:xfrm>
            <a:off x="5888553" y="7249269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g21e5e32ccb0_0_3253"/>
          <p:cNvSpPr/>
          <p:nvPr/>
        </p:nvSpPr>
        <p:spPr>
          <a:xfrm>
            <a:off x="6009731" y="7391473"/>
            <a:ext cx="390300" cy="315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8" name="Google Shape;918;g21e5e32ccb0_0_3253"/>
          <p:cNvSpPr/>
          <p:nvPr/>
        </p:nvSpPr>
        <p:spPr>
          <a:xfrm>
            <a:off x="5886042" y="6440811"/>
            <a:ext cx="657600" cy="6552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9" name="Google Shape;919;g21e5e32ccb0_0_3253"/>
          <p:cNvSpPr/>
          <p:nvPr/>
        </p:nvSpPr>
        <p:spPr>
          <a:xfrm>
            <a:off x="5238272" y="4773680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0" name="Google Shape;920;g21e5e32ccb0_0_3253"/>
          <p:cNvSpPr/>
          <p:nvPr/>
        </p:nvSpPr>
        <p:spPr>
          <a:xfrm>
            <a:off x="5888553" y="482891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1" name="Google Shape;921;g21e5e32ccb0_0_3253"/>
          <p:cNvSpPr/>
          <p:nvPr/>
        </p:nvSpPr>
        <p:spPr>
          <a:xfrm>
            <a:off x="6009550" y="4996800"/>
            <a:ext cx="309664" cy="283510"/>
          </a:xfrm>
          <a:custGeom>
            <a:rect b="b" l="l" r="r" t="t"/>
            <a:pathLst>
              <a:path extrusionOk="0" h="172085" w="187960">
                <a:moveTo>
                  <a:pt x="21513" y="152742"/>
                </a:moveTo>
                <a:lnTo>
                  <a:pt x="13208" y="152742"/>
                </a:lnTo>
                <a:lnTo>
                  <a:pt x="13208" y="161556"/>
                </a:lnTo>
                <a:lnTo>
                  <a:pt x="0" y="161556"/>
                </a:lnTo>
                <a:lnTo>
                  <a:pt x="0" y="172059"/>
                </a:lnTo>
                <a:lnTo>
                  <a:pt x="13208" y="162013"/>
                </a:lnTo>
                <a:lnTo>
                  <a:pt x="13804" y="161556"/>
                </a:lnTo>
                <a:lnTo>
                  <a:pt x="21513" y="155689"/>
                </a:lnTo>
                <a:lnTo>
                  <a:pt x="21513" y="152742"/>
                </a:lnTo>
                <a:close/>
              </a:path>
              <a:path extrusionOk="0" h="172085" w="187960">
                <a:moveTo>
                  <a:pt x="25387" y="152742"/>
                </a:moveTo>
                <a:lnTo>
                  <a:pt x="22009" y="152742"/>
                </a:lnTo>
                <a:lnTo>
                  <a:pt x="22009" y="155308"/>
                </a:lnTo>
                <a:lnTo>
                  <a:pt x="25387" y="152742"/>
                </a:lnTo>
                <a:close/>
              </a:path>
              <a:path extrusionOk="0" h="172085" w="187960">
                <a:moveTo>
                  <a:pt x="187502" y="0"/>
                </a:moveTo>
                <a:lnTo>
                  <a:pt x="187261" y="0"/>
                </a:lnTo>
                <a:lnTo>
                  <a:pt x="187261" y="14732"/>
                </a:lnTo>
                <a:lnTo>
                  <a:pt x="187502" y="14732"/>
                </a:lnTo>
                <a:lnTo>
                  <a:pt x="1875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2" name="Google Shape;922;g21e5e32ccb0_0_3253"/>
          <p:cNvSpPr/>
          <p:nvPr/>
        </p:nvSpPr>
        <p:spPr>
          <a:xfrm>
            <a:off x="6279416" y="5038721"/>
            <a:ext cx="21969" cy="36616"/>
          </a:xfrm>
          <a:custGeom>
            <a:rect b="b" l="l" r="r" t="t"/>
            <a:pathLst>
              <a:path extrusionOk="0" h="22225" w="13335">
                <a:moveTo>
                  <a:pt x="12945" y="0"/>
                </a:moveTo>
                <a:lnTo>
                  <a:pt x="7805" y="8635"/>
                </a:lnTo>
                <a:lnTo>
                  <a:pt x="0" y="21941"/>
                </a:lnTo>
              </a:path>
            </a:pathLst>
          </a:custGeom>
          <a:noFill/>
          <a:ln cap="flat" cmpd="sng" w="1445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3" name="Google Shape;923;g21e5e32ccb0_0_3253"/>
          <p:cNvSpPr/>
          <p:nvPr/>
        </p:nvSpPr>
        <p:spPr>
          <a:xfrm>
            <a:off x="6020237" y="4970510"/>
            <a:ext cx="211200" cy="2184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g21e5e32ccb0_0_3253"/>
          <p:cNvSpPr/>
          <p:nvPr/>
        </p:nvSpPr>
        <p:spPr>
          <a:xfrm>
            <a:off x="5888553" y="5634864"/>
            <a:ext cx="652800" cy="6528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5" name="Google Shape;925;g21e5e32ccb0_0_3253"/>
          <p:cNvSpPr/>
          <p:nvPr/>
        </p:nvSpPr>
        <p:spPr>
          <a:xfrm>
            <a:off x="5888553" y="805521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39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g21e5e32ccb0_0_3253"/>
          <p:cNvSpPr/>
          <p:nvPr/>
        </p:nvSpPr>
        <p:spPr>
          <a:xfrm>
            <a:off x="6110515" y="8410204"/>
            <a:ext cx="51260" cy="87876"/>
          </a:xfrm>
          <a:custGeom>
            <a:rect b="b" l="l" r="r" t="t"/>
            <a:pathLst>
              <a:path extrusionOk="0" h="53339" w="31114">
                <a:moveTo>
                  <a:pt x="2689" y="0"/>
                </a:moveTo>
                <a:lnTo>
                  <a:pt x="373" y="15656"/>
                </a:lnTo>
                <a:lnTo>
                  <a:pt x="0" y="17957"/>
                </a:lnTo>
                <a:lnTo>
                  <a:pt x="81" y="20310"/>
                </a:lnTo>
                <a:lnTo>
                  <a:pt x="619" y="22582"/>
                </a:lnTo>
                <a:lnTo>
                  <a:pt x="4830" y="50846"/>
                </a:lnTo>
                <a:lnTo>
                  <a:pt x="5081" y="51896"/>
                </a:lnTo>
                <a:lnTo>
                  <a:pt x="6015" y="52648"/>
                </a:lnTo>
                <a:lnTo>
                  <a:pt x="7110" y="52682"/>
                </a:lnTo>
                <a:lnTo>
                  <a:pt x="15073" y="52682"/>
                </a:lnTo>
                <a:lnTo>
                  <a:pt x="15964" y="52713"/>
                </a:lnTo>
                <a:lnTo>
                  <a:pt x="16712" y="52024"/>
                </a:lnTo>
                <a:lnTo>
                  <a:pt x="16738" y="51144"/>
                </a:lnTo>
                <a:lnTo>
                  <a:pt x="16735" y="50943"/>
                </a:lnTo>
                <a:lnTo>
                  <a:pt x="13213" y="23135"/>
                </a:lnTo>
                <a:lnTo>
                  <a:pt x="13140" y="21953"/>
                </a:lnTo>
                <a:lnTo>
                  <a:pt x="13348" y="20768"/>
                </a:lnTo>
                <a:lnTo>
                  <a:pt x="13809" y="19672"/>
                </a:lnTo>
                <a:lnTo>
                  <a:pt x="26719" y="12294"/>
                </a:lnTo>
                <a:lnTo>
                  <a:pt x="31105" y="121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g21e5e32ccb0_0_3253"/>
          <p:cNvSpPr/>
          <p:nvPr/>
        </p:nvSpPr>
        <p:spPr>
          <a:xfrm>
            <a:off x="5995320" y="8258548"/>
            <a:ext cx="423696" cy="246894"/>
          </a:xfrm>
          <a:custGeom>
            <a:rect b="b" l="l" r="r" t="t"/>
            <a:pathLst>
              <a:path extrusionOk="0" h="149860" w="257175">
                <a:moveTo>
                  <a:pt x="42443" y="21842"/>
                </a:moveTo>
                <a:lnTo>
                  <a:pt x="39027" y="34927"/>
                </a:lnTo>
                <a:lnTo>
                  <a:pt x="38795" y="48483"/>
                </a:lnTo>
                <a:lnTo>
                  <a:pt x="40983" y="61059"/>
                </a:lnTo>
                <a:lnTo>
                  <a:pt x="44829" y="71201"/>
                </a:lnTo>
                <a:lnTo>
                  <a:pt x="39286" y="106185"/>
                </a:lnTo>
                <a:lnTo>
                  <a:pt x="38834" y="108852"/>
                </a:lnTo>
                <a:lnTo>
                  <a:pt x="38991" y="111585"/>
                </a:lnTo>
                <a:lnTo>
                  <a:pt x="39742" y="114186"/>
                </a:lnTo>
                <a:lnTo>
                  <a:pt x="48266" y="147819"/>
                </a:lnTo>
                <a:lnTo>
                  <a:pt x="48578" y="148854"/>
                </a:lnTo>
                <a:lnTo>
                  <a:pt x="49525" y="149575"/>
                </a:lnTo>
                <a:lnTo>
                  <a:pt x="50617" y="149620"/>
                </a:lnTo>
                <a:lnTo>
                  <a:pt x="61141" y="149620"/>
                </a:lnTo>
                <a:lnTo>
                  <a:pt x="61994" y="149658"/>
                </a:lnTo>
                <a:lnTo>
                  <a:pt x="62712" y="149007"/>
                </a:lnTo>
                <a:lnTo>
                  <a:pt x="62750" y="148165"/>
                </a:lnTo>
                <a:lnTo>
                  <a:pt x="62759" y="148037"/>
                </a:lnTo>
                <a:lnTo>
                  <a:pt x="62747" y="147909"/>
                </a:lnTo>
                <a:lnTo>
                  <a:pt x="56509" y="113148"/>
                </a:lnTo>
                <a:lnTo>
                  <a:pt x="56366" y="112003"/>
                </a:lnTo>
                <a:lnTo>
                  <a:pt x="56752" y="110858"/>
                </a:lnTo>
                <a:lnTo>
                  <a:pt x="57561" y="110031"/>
                </a:lnTo>
                <a:lnTo>
                  <a:pt x="60820" y="106615"/>
                </a:lnTo>
                <a:lnTo>
                  <a:pt x="66029" y="100682"/>
                </a:lnTo>
                <a:lnTo>
                  <a:pt x="71468" y="93640"/>
                </a:lnTo>
                <a:lnTo>
                  <a:pt x="75417" y="86892"/>
                </a:lnTo>
                <a:lnTo>
                  <a:pt x="91472" y="91607"/>
                </a:lnTo>
                <a:lnTo>
                  <a:pt x="112821" y="94607"/>
                </a:lnTo>
                <a:lnTo>
                  <a:pt x="136894" y="93750"/>
                </a:lnTo>
                <a:lnTo>
                  <a:pt x="161118" y="86892"/>
                </a:lnTo>
                <a:lnTo>
                  <a:pt x="163188" y="105631"/>
                </a:lnTo>
                <a:lnTo>
                  <a:pt x="163416" y="107857"/>
                </a:lnTo>
                <a:lnTo>
                  <a:pt x="163851" y="110060"/>
                </a:lnTo>
                <a:lnTo>
                  <a:pt x="164485" y="112211"/>
                </a:lnTo>
                <a:lnTo>
                  <a:pt x="173114" y="147403"/>
                </a:lnTo>
                <a:lnTo>
                  <a:pt x="173397" y="148446"/>
                </a:lnTo>
                <a:lnTo>
                  <a:pt x="174341" y="149180"/>
                </a:lnTo>
                <a:lnTo>
                  <a:pt x="175430" y="149204"/>
                </a:lnTo>
                <a:lnTo>
                  <a:pt x="184447" y="149204"/>
                </a:lnTo>
                <a:lnTo>
                  <a:pt x="185317" y="149239"/>
                </a:lnTo>
                <a:lnTo>
                  <a:pt x="186050" y="148567"/>
                </a:lnTo>
                <a:lnTo>
                  <a:pt x="186085" y="147708"/>
                </a:lnTo>
                <a:lnTo>
                  <a:pt x="186083" y="147480"/>
                </a:lnTo>
                <a:lnTo>
                  <a:pt x="180482" y="111138"/>
                </a:lnTo>
                <a:lnTo>
                  <a:pt x="180271" y="109921"/>
                </a:lnTo>
                <a:lnTo>
                  <a:pt x="180271" y="108682"/>
                </a:lnTo>
                <a:lnTo>
                  <a:pt x="180482" y="107468"/>
                </a:lnTo>
                <a:lnTo>
                  <a:pt x="187148" y="85644"/>
                </a:lnTo>
                <a:lnTo>
                  <a:pt x="195535" y="86985"/>
                </a:lnTo>
                <a:lnTo>
                  <a:pt x="202888" y="91935"/>
                </a:lnTo>
                <a:lnTo>
                  <a:pt x="207213" y="99152"/>
                </a:lnTo>
                <a:lnTo>
                  <a:pt x="206065" y="105464"/>
                </a:lnTo>
                <a:lnTo>
                  <a:pt x="207715" y="111960"/>
                </a:lnTo>
                <a:lnTo>
                  <a:pt x="211739" y="116991"/>
                </a:lnTo>
                <a:lnTo>
                  <a:pt x="217772" y="126448"/>
                </a:lnTo>
                <a:lnTo>
                  <a:pt x="227560" y="131193"/>
                </a:lnTo>
                <a:lnTo>
                  <a:pt x="228577" y="134310"/>
                </a:lnTo>
                <a:lnTo>
                  <a:pt x="230226" y="139367"/>
                </a:lnTo>
                <a:lnTo>
                  <a:pt x="233173" y="139575"/>
                </a:lnTo>
                <a:lnTo>
                  <a:pt x="240891" y="139021"/>
                </a:lnTo>
                <a:lnTo>
                  <a:pt x="248609" y="138467"/>
                </a:lnTo>
                <a:lnTo>
                  <a:pt x="246328" y="127936"/>
                </a:lnTo>
                <a:lnTo>
                  <a:pt x="244398" y="104939"/>
                </a:lnTo>
                <a:lnTo>
                  <a:pt x="249055" y="98988"/>
                </a:lnTo>
                <a:lnTo>
                  <a:pt x="249949" y="90966"/>
                </a:lnTo>
                <a:lnTo>
                  <a:pt x="246713" y="84156"/>
                </a:lnTo>
                <a:lnTo>
                  <a:pt x="256394" y="75498"/>
                </a:lnTo>
                <a:lnTo>
                  <a:pt x="256724" y="75126"/>
                </a:lnTo>
                <a:lnTo>
                  <a:pt x="256829" y="74612"/>
                </a:lnTo>
                <a:lnTo>
                  <a:pt x="256677" y="74145"/>
                </a:lnTo>
                <a:lnTo>
                  <a:pt x="256543" y="73670"/>
                </a:lnTo>
                <a:lnTo>
                  <a:pt x="256148" y="73306"/>
                </a:lnTo>
                <a:lnTo>
                  <a:pt x="255658" y="73211"/>
                </a:lnTo>
                <a:lnTo>
                  <a:pt x="251330" y="72620"/>
                </a:lnTo>
                <a:lnTo>
                  <a:pt x="246938" y="72620"/>
                </a:lnTo>
                <a:lnTo>
                  <a:pt x="242608" y="73211"/>
                </a:lnTo>
                <a:lnTo>
                  <a:pt x="245344" y="64377"/>
                </a:lnTo>
                <a:lnTo>
                  <a:pt x="243928" y="62650"/>
                </a:lnTo>
                <a:lnTo>
                  <a:pt x="243452" y="62820"/>
                </a:lnTo>
                <a:lnTo>
                  <a:pt x="239530" y="64849"/>
                </a:lnTo>
                <a:lnTo>
                  <a:pt x="235888" y="67364"/>
                </a:lnTo>
                <a:lnTo>
                  <a:pt x="232612" y="70302"/>
                </a:lnTo>
                <a:lnTo>
                  <a:pt x="227031" y="55641"/>
                </a:lnTo>
                <a:lnTo>
                  <a:pt x="197214" y="15159"/>
                </a:lnTo>
                <a:lnTo>
                  <a:pt x="153269" y="446"/>
                </a:lnTo>
                <a:lnTo>
                  <a:pt x="132128" y="0"/>
                </a:lnTo>
                <a:lnTo>
                  <a:pt x="115584" y="955"/>
                </a:lnTo>
                <a:lnTo>
                  <a:pt x="100733" y="1766"/>
                </a:lnTo>
                <a:lnTo>
                  <a:pt x="85866" y="2175"/>
                </a:lnTo>
                <a:lnTo>
                  <a:pt x="70993" y="2183"/>
                </a:lnTo>
                <a:lnTo>
                  <a:pt x="56124" y="1789"/>
                </a:lnTo>
                <a:lnTo>
                  <a:pt x="46436" y="1845"/>
                </a:lnTo>
                <a:lnTo>
                  <a:pt x="22949" y="36014"/>
                </a:lnTo>
                <a:lnTo>
                  <a:pt x="24621" y="51944"/>
                </a:lnTo>
                <a:lnTo>
                  <a:pt x="25709" y="64820"/>
                </a:lnTo>
                <a:lnTo>
                  <a:pt x="25034" y="77877"/>
                </a:lnTo>
                <a:lnTo>
                  <a:pt x="21820" y="90091"/>
                </a:lnTo>
                <a:lnTo>
                  <a:pt x="15291" y="100435"/>
                </a:lnTo>
                <a:lnTo>
                  <a:pt x="7258" y="109025"/>
                </a:lnTo>
                <a:lnTo>
                  <a:pt x="697" y="107364"/>
                </a:lnTo>
                <a:lnTo>
                  <a:pt x="0" y="98423"/>
                </a:lnTo>
                <a:lnTo>
                  <a:pt x="5665" y="90194"/>
                </a:lnTo>
                <a:lnTo>
                  <a:pt x="14344" y="8755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g21e5e32ccb0_0_3253"/>
          <p:cNvSpPr/>
          <p:nvPr/>
        </p:nvSpPr>
        <p:spPr>
          <a:xfrm>
            <a:off x="6219956" y="8409463"/>
            <a:ext cx="42893" cy="88924"/>
          </a:xfrm>
          <a:custGeom>
            <a:rect b="b" l="l" r="r" t="t"/>
            <a:pathLst>
              <a:path extrusionOk="0" h="53975" w="26035">
                <a:moveTo>
                  <a:pt x="0" y="2421"/>
                </a:moveTo>
                <a:lnTo>
                  <a:pt x="2385" y="15307"/>
                </a:lnTo>
                <a:lnTo>
                  <a:pt x="2280" y="16555"/>
                </a:lnTo>
                <a:lnTo>
                  <a:pt x="1968" y="18853"/>
                </a:lnTo>
                <a:lnTo>
                  <a:pt x="9014" y="53582"/>
                </a:lnTo>
                <a:lnTo>
                  <a:pt x="17153" y="53582"/>
                </a:lnTo>
                <a:lnTo>
                  <a:pt x="18105" y="53586"/>
                </a:lnTo>
                <a:lnTo>
                  <a:pt x="18875" y="52827"/>
                </a:lnTo>
                <a:lnTo>
                  <a:pt x="18878" y="51892"/>
                </a:lnTo>
                <a:lnTo>
                  <a:pt x="18873" y="51746"/>
                </a:lnTo>
                <a:lnTo>
                  <a:pt x="15365" y="24038"/>
                </a:lnTo>
                <a:lnTo>
                  <a:pt x="15304" y="22821"/>
                </a:lnTo>
                <a:lnTo>
                  <a:pt x="15611" y="21619"/>
                </a:lnTo>
                <a:lnTo>
                  <a:pt x="16241" y="20572"/>
                </a:lnTo>
                <a:lnTo>
                  <a:pt x="25536" y="8796"/>
                </a:lnTo>
                <a:lnTo>
                  <a:pt x="25536" y="0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9" name="Google Shape;929;g21e5e32ccb0_0_3253"/>
          <p:cNvSpPr/>
          <p:nvPr/>
        </p:nvSpPr>
        <p:spPr>
          <a:xfrm>
            <a:off x="6350424" y="8480785"/>
            <a:ext cx="85785" cy="32431"/>
          </a:xfrm>
          <a:custGeom>
            <a:rect b="b" l="l" r="r" t="t"/>
            <a:pathLst>
              <a:path extrusionOk="0" h="19685" w="52070">
                <a:moveTo>
                  <a:pt x="15214" y="14325"/>
                </a:moveTo>
                <a:lnTo>
                  <a:pt x="14757" y="13487"/>
                </a:lnTo>
                <a:lnTo>
                  <a:pt x="14389" y="12776"/>
                </a:lnTo>
                <a:lnTo>
                  <a:pt x="12814" y="9804"/>
                </a:lnTo>
                <a:lnTo>
                  <a:pt x="12598" y="9398"/>
                </a:lnTo>
                <a:lnTo>
                  <a:pt x="8534" y="5130"/>
                </a:lnTo>
                <a:lnTo>
                  <a:pt x="3619" y="1892"/>
                </a:lnTo>
                <a:lnTo>
                  <a:pt x="0" y="7251"/>
                </a:lnTo>
                <a:lnTo>
                  <a:pt x="4292" y="10071"/>
                </a:lnTo>
                <a:lnTo>
                  <a:pt x="4483" y="10274"/>
                </a:lnTo>
                <a:lnTo>
                  <a:pt x="7239" y="13157"/>
                </a:lnTo>
                <a:lnTo>
                  <a:pt x="9436" y="17310"/>
                </a:lnTo>
                <a:lnTo>
                  <a:pt x="15214" y="14325"/>
                </a:lnTo>
                <a:close/>
              </a:path>
              <a:path extrusionOk="0" h="19685" w="52070">
                <a:moveTo>
                  <a:pt x="51447" y="13182"/>
                </a:moveTo>
                <a:lnTo>
                  <a:pt x="50723" y="6781"/>
                </a:lnTo>
                <a:lnTo>
                  <a:pt x="48628" y="7010"/>
                </a:lnTo>
                <a:lnTo>
                  <a:pt x="43573" y="7962"/>
                </a:lnTo>
                <a:lnTo>
                  <a:pt x="41554" y="8801"/>
                </a:lnTo>
                <a:lnTo>
                  <a:pt x="45059" y="3530"/>
                </a:lnTo>
                <a:lnTo>
                  <a:pt x="39598" y="0"/>
                </a:lnTo>
                <a:lnTo>
                  <a:pt x="34747" y="7302"/>
                </a:lnTo>
                <a:lnTo>
                  <a:pt x="32207" y="15532"/>
                </a:lnTo>
                <a:lnTo>
                  <a:pt x="33947" y="16065"/>
                </a:lnTo>
                <a:lnTo>
                  <a:pt x="37680" y="19545"/>
                </a:lnTo>
                <a:lnTo>
                  <a:pt x="40906" y="16192"/>
                </a:lnTo>
                <a:lnTo>
                  <a:pt x="41148" y="15925"/>
                </a:lnTo>
                <a:lnTo>
                  <a:pt x="42354" y="15430"/>
                </a:lnTo>
                <a:lnTo>
                  <a:pt x="45313" y="14224"/>
                </a:lnTo>
                <a:lnTo>
                  <a:pt x="45453" y="14160"/>
                </a:lnTo>
                <a:lnTo>
                  <a:pt x="46139" y="14033"/>
                </a:lnTo>
                <a:lnTo>
                  <a:pt x="49530" y="13398"/>
                </a:lnTo>
                <a:lnTo>
                  <a:pt x="51447" y="13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g21e5e32ccb0_0_3253"/>
          <p:cNvSpPr/>
          <p:nvPr/>
        </p:nvSpPr>
        <p:spPr>
          <a:xfrm>
            <a:off x="5888553" y="8861164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20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40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20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1" name="Google Shape;931;g21e5e32ccb0_0_3253"/>
          <p:cNvSpPr/>
          <p:nvPr/>
        </p:nvSpPr>
        <p:spPr>
          <a:xfrm>
            <a:off x="6021228" y="8991982"/>
            <a:ext cx="390300" cy="392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2" name="Google Shape;932;g21e5e32ccb0_0_3253"/>
          <p:cNvSpPr/>
          <p:nvPr/>
        </p:nvSpPr>
        <p:spPr>
          <a:xfrm>
            <a:off x="5886042" y="11279005"/>
            <a:ext cx="657600" cy="6552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g21e5e32ccb0_0_3253"/>
          <p:cNvSpPr/>
          <p:nvPr/>
        </p:nvSpPr>
        <p:spPr>
          <a:xfrm>
            <a:off x="5888553" y="10473056"/>
            <a:ext cx="652804" cy="652804"/>
          </a:xfrm>
          <a:custGeom>
            <a:rect b="b" l="l" r="r" t="t"/>
            <a:pathLst>
              <a:path extrusionOk="0" h="396239" w="396239">
                <a:moveTo>
                  <a:pt x="198120" y="0"/>
                </a:moveTo>
                <a:lnTo>
                  <a:pt x="152675" y="5229"/>
                </a:lnTo>
                <a:lnTo>
                  <a:pt x="110967" y="20127"/>
                </a:lnTo>
                <a:lnTo>
                  <a:pt x="74182" y="43507"/>
                </a:lnTo>
                <a:lnTo>
                  <a:pt x="43507" y="74182"/>
                </a:lnTo>
                <a:lnTo>
                  <a:pt x="20127" y="110967"/>
                </a:lnTo>
                <a:lnTo>
                  <a:pt x="5229" y="152675"/>
                </a:lnTo>
                <a:lnTo>
                  <a:pt x="0" y="198119"/>
                </a:lnTo>
                <a:lnTo>
                  <a:pt x="5229" y="243564"/>
                </a:lnTo>
                <a:lnTo>
                  <a:pt x="20127" y="285272"/>
                </a:lnTo>
                <a:lnTo>
                  <a:pt x="43507" y="322057"/>
                </a:lnTo>
                <a:lnTo>
                  <a:pt x="74182" y="352732"/>
                </a:lnTo>
                <a:lnTo>
                  <a:pt x="110967" y="376112"/>
                </a:lnTo>
                <a:lnTo>
                  <a:pt x="152675" y="391010"/>
                </a:lnTo>
                <a:lnTo>
                  <a:pt x="198120" y="396240"/>
                </a:lnTo>
                <a:lnTo>
                  <a:pt x="243564" y="391010"/>
                </a:lnTo>
                <a:lnTo>
                  <a:pt x="285272" y="376112"/>
                </a:lnTo>
                <a:lnTo>
                  <a:pt x="322057" y="352732"/>
                </a:lnTo>
                <a:lnTo>
                  <a:pt x="352732" y="322057"/>
                </a:lnTo>
                <a:lnTo>
                  <a:pt x="376112" y="285272"/>
                </a:lnTo>
                <a:lnTo>
                  <a:pt x="391010" y="243564"/>
                </a:lnTo>
                <a:lnTo>
                  <a:pt x="396240" y="198119"/>
                </a:lnTo>
                <a:lnTo>
                  <a:pt x="391010" y="152675"/>
                </a:lnTo>
                <a:lnTo>
                  <a:pt x="376112" y="110967"/>
                </a:lnTo>
                <a:lnTo>
                  <a:pt x="352732" y="74182"/>
                </a:lnTo>
                <a:lnTo>
                  <a:pt x="322057" y="43507"/>
                </a:lnTo>
                <a:lnTo>
                  <a:pt x="285272" y="20127"/>
                </a:lnTo>
                <a:lnTo>
                  <a:pt x="243564" y="5229"/>
                </a:lnTo>
                <a:lnTo>
                  <a:pt x="198120" y="0"/>
                </a:lnTo>
                <a:close/>
              </a:path>
            </a:pathLst>
          </a:custGeom>
          <a:solidFill>
            <a:srgbClr val="03410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g21e5e32ccb0_0_3253"/>
          <p:cNvSpPr/>
          <p:nvPr/>
        </p:nvSpPr>
        <p:spPr>
          <a:xfrm>
            <a:off x="6024650" y="10611897"/>
            <a:ext cx="383100" cy="3768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5" name="Google Shape;935;g21e5e32ccb0_0_3253"/>
          <p:cNvGrpSpPr/>
          <p:nvPr/>
        </p:nvGrpSpPr>
        <p:grpSpPr>
          <a:xfrm>
            <a:off x="13393415" y="11361234"/>
            <a:ext cx="489361" cy="492499"/>
            <a:chOff x="4325701" y="3957526"/>
            <a:chExt cx="183508" cy="184685"/>
          </a:xfrm>
        </p:grpSpPr>
        <p:sp>
          <p:nvSpPr>
            <p:cNvPr id="936" name="Google Shape;936;g21e5e32ccb0_0_3253"/>
            <p:cNvSpPr/>
            <p:nvPr/>
          </p:nvSpPr>
          <p:spPr>
            <a:xfrm>
              <a:off x="4325701" y="3957526"/>
              <a:ext cx="183508" cy="1846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20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2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4"/>
                  </a:lnTo>
                  <a:lnTo>
                    <a:pt x="148590" y="298704"/>
                  </a:lnTo>
                  <a:lnTo>
                    <a:pt x="195547" y="291084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2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2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7" name="Google Shape;937;g21e5e32ccb0_0_3253"/>
            <p:cNvSpPr/>
            <p:nvPr/>
          </p:nvSpPr>
          <p:spPr>
            <a:xfrm>
              <a:off x="4385952" y="4018622"/>
              <a:ext cx="64200" cy="642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38" name="Google Shape;938;g21e5e32ccb0_0_3253"/>
          <p:cNvSpPr/>
          <p:nvPr/>
        </p:nvSpPr>
        <p:spPr>
          <a:xfrm>
            <a:off x="5888553" y="9667111"/>
            <a:ext cx="652800" cy="6528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39" name="Google Shape;939;g21e5e32ccb0_0_3253"/>
          <p:cNvGrpSpPr/>
          <p:nvPr/>
        </p:nvGrpSpPr>
        <p:grpSpPr>
          <a:xfrm>
            <a:off x="11535348" y="11361208"/>
            <a:ext cx="489361" cy="492499"/>
            <a:chOff x="4325701" y="3655295"/>
            <a:chExt cx="183508" cy="184685"/>
          </a:xfrm>
        </p:grpSpPr>
        <p:sp>
          <p:nvSpPr>
            <p:cNvPr id="940" name="Google Shape;940;g21e5e32ccb0_0_3253"/>
            <p:cNvSpPr/>
            <p:nvPr/>
          </p:nvSpPr>
          <p:spPr>
            <a:xfrm>
              <a:off x="4325701" y="3655295"/>
              <a:ext cx="183508" cy="1846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19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4"/>
                  </a:lnTo>
                  <a:lnTo>
                    <a:pt x="148590" y="298704"/>
                  </a:lnTo>
                  <a:lnTo>
                    <a:pt x="195547" y="291084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1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1" name="Google Shape;941;g21e5e32ccb0_0_3253"/>
            <p:cNvSpPr/>
            <p:nvPr/>
          </p:nvSpPr>
          <p:spPr>
            <a:xfrm>
              <a:off x="4385952" y="3716392"/>
              <a:ext cx="64200" cy="642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42" name="Google Shape;942;g21e5e32ccb0_0_3253"/>
          <p:cNvSpPr txBox="1"/>
          <p:nvPr/>
        </p:nvSpPr>
        <p:spPr>
          <a:xfrm>
            <a:off x="6711994" y="10620328"/>
            <a:ext cx="2520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Dairy processing plant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g21e5e32ccb0_0_3253"/>
          <p:cNvSpPr/>
          <p:nvPr/>
        </p:nvSpPr>
        <p:spPr>
          <a:xfrm>
            <a:off x="5238048" y="10568023"/>
            <a:ext cx="460311" cy="462404"/>
          </a:xfrm>
          <a:custGeom>
            <a:rect b="b" l="l" r="r" t="t"/>
            <a:pathLst>
              <a:path extrusionOk="0" h="280670" w="279400">
                <a:moveTo>
                  <a:pt x="0" y="140207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7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6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7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g21e5e32ccb0_0_3253"/>
          <p:cNvSpPr txBox="1"/>
          <p:nvPr/>
        </p:nvSpPr>
        <p:spPr>
          <a:xfrm>
            <a:off x="5375295" y="1062200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g21e5e32ccb0_0_3253"/>
          <p:cNvSpPr txBox="1"/>
          <p:nvPr/>
        </p:nvSpPr>
        <p:spPr>
          <a:xfrm>
            <a:off x="6711994" y="9814423"/>
            <a:ext cx="2849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Milk collection buffer tank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g21e5e32ccb0_0_3253"/>
          <p:cNvSpPr/>
          <p:nvPr/>
        </p:nvSpPr>
        <p:spPr>
          <a:xfrm>
            <a:off x="5238048" y="9762118"/>
            <a:ext cx="460311" cy="462404"/>
          </a:xfrm>
          <a:custGeom>
            <a:rect b="b" l="l" r="r" t="t"/>
            <a:pathLst>
              <a:path extrusionOk="0" h="280670" w="279400">
                <a:moveTo>
                  <a:pt x="0" y="140207"/>
                </a:moveTo>
                <a:lnTo>
                  <a:pt x="7114" y="95877"/>
                </a:lnTo>
                <a:lnTo>
                  <a:pt x="26919" y="57387"/>
                </a:lnTo>
                <a:lnTo>
                  <a:pt x="57113" y="27041"/>
                </a:lnTo>
                <a:lnTo>
                  <a:pt x="95390" y="7144"/>
                </a:lnTo>
                <a:lnTo>
                  <a:pt x="139446" y="0"/>
                </a:lnTo>
                <a:lnTo>
                  <a:pt x="183501" y="7144"/>
                </a:lnTo>
                <a:lnTo>
                  <a:pt x="221778" y="27041"/>
                </a:lnTo>
                <a:lnTo>
                  <a:pt x="251972" y="57387"/>
                </a:lnTo>
                <a:lnTo>
                  <a:pt x="271777" y="95877"/>
                </a:lnTo>
                <a:lnTo>
                  <a:pt x="278891" y="140207"/>
                </a:lnTo>
                <a:lnTo>
                  <a:pt x="271777" y="184538"/>
                </a:lnTo>
                <a:lnTo>
                  <a:pt x="251972" y="223028"/>
                </a:lnTo>
                <a:lnTo>
                  <a:pt x="221778" y="253374"/>
                </a:lnTo>
                <a:lnTo>
                  <a:pt x="183501" y="273271"/>
                </a:lnTo>
                <a:lnTo>
                  <a:pt x="139446" y="280415"/>
                </a:lnTo>
                <a:lnTo>
                  <a:pt x="95390" y="273271"/>
                </a:lnTo>
                <a:lnTo>
                  <a:pt x="57113" y="253374"/>
                </a:lnTo>
                <a:lnTo>
                  <a:pt x="26919" y="223028"/>
                </a:lnTo>
                <a:lnTo>
                  <a:pt x="7114" y="184538"/>
                </a:lnTo>
                <a:lnTo>
                  <a:pt x="0" y="140207"/>
                </a:lnTo>
                <a:close/>
              </a:path>
            </a:pathLst>
          </a:custGeom>
          <a:noFill/>
          <a:ln cap="flat" cmpd="sng" w="9525">
            <a:solidFill>
              <a:srgbClr val="03410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g21e5e32ccb0_0_3253"/>
          <p:cNvSpPr txBox="1"/>
          <p:nvPr/>
        </p:nvSpPr>
        <p:spPr>
          <a:xfrm>
            <a:off x="5375295" y="9816095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g21e5e32ccb0_0_3253"/>
          <p:cNvSpPr txBox="1"/>
          <p:nvPr/>
        </p:nvSpPr>
        <p:spPr>
          <a:xfrm>
            <a:off x="2476263" y="4845533"/>
            <a:ext cx="20751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Total land  encircling the  Masinga dam  reservoir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g21e5e32ccb0_0_3253"/>
          <p:cNvSpPr txBox="1"/>
          <p:nvPr/>
        </p:nvSpPr>
        <p:spPr>
          <a:xfrm>
            <a:off x="1097185" y="7290836"/>
            <a:ext cx="12495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55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151 Km</a:t>
            </a:r>
            <a:endParaRPr b="0" i="0" sz="2100" u="none" cap="none" strike="noStrike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g21e5e32ccb0_0_3253"/>
          <p:cNvSpPr txBox="1"/>
          <p:nvPr/>
        </p:nvSpPr>
        <p:spPr>
          <a:xfrm>
            <a:off x="2476263" y="7293371"/>
            <a:ext cx="17193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Distance to  Nairobi,  economic hub  of Kenya 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g21e5e32ccb0_0_3253"/>
          <p:cNvSpPr txBox="1"/>
          <p:nvPr/>
        </p:nvSpPr>
        <p:spPr>
          <a:xfrm>
            <a:off x="2476267" y="9437000"/>
            <a:ext cx="2075100" cy="12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Initial focus on  irrigation and  breeding, then  dairy  processing 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g21e5e32ccb0_0_3253"/>
          <p:cNvSpPr txBox="1"/>
          <p:nvPr/>
        </p:nvSpPr>
        <p:spPr>
          <a:xfrm>
            <a:off x="1040261" y="12907851"/>
            <a:ext cx="6291900" cy="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475">
            <a:spAutoFit/>
          </a:bodyPr>
          <a:lstStyle/>
          <a:p>
            <a:pPr indent="0" lvl="0" marL="10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Source: TARDA feasibility study for integrated livestock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016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g21e5e32ccb0_0_3253"/>
          <p:cNvSpPr txBox="1"/>
          <p:nvPr/>
        </p:nvSpPr>
        <p:spPr>
          <a:xfrm>
            <a:off x="5375295" y="7404943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4" name="Google Shape;954;g21e5e32ccb0_0_3253"/>
          <p:cNvSpPr txBox="1"/>
          <p:nvPr/>
        </p:nvSpPr>
        <p:spPr>
          <a:xfrm>
            <a:off x="6711994" y="7404399"/>
            <a:ext cx="4035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l">
              <a:lnSpc>
                <a:spcPct val="99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Feedlot for 1000 cattle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5" name="Google Shape;955;g21e5e32ccb0_0_3253"/>
          <p:cNvSpPr txBox="1"/>
          <p:nvPr/>
        </p:nvSpPr>
        <p:spPr>
          <a:xfrm>
            <a:off x="5375295" y="8205557"/>
            <a:ext cx="1815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6" name="Google Shape;956;g21e5e32ccb0_0_3253"/>
          <p:cNvSpPr txBox="1"/>
          <p:nvPr/>
        </p:nvSpPr>
        <p:spPr>
          <a:xfrm>
            <a:off x="6711994" y="8205013"/>
            <a:ext cx="40359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Breeding farm for 500 cows</a:t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7" name="Google Shape;957;g21e5e32ccb0_0_3253"/>
          <p:cNvSpPr/>
          <p:nvPr/>
        </p:nvSpPr>
        <p:spPr>
          <a:xfrm>
            <a:off x="5238272" y="5577639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8" name="Google Shape;958;g21e5e32ccb0_0_3253"/>
          <p:cNvSpPr/>
          <p:nvPr/>
        </p:nvSpPr>
        <p:spPr>
          <a:xfrm>
            <a:off x="5238272" y="6381597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9" name="Google Shape;959;g21e5e32ccb0_0_3253"/>
          <p:cNvSpPr/>
          <p:nvPr/>
        </p:nvSpPr>
        <p:spPr>
          <a:xfrm>
            <a:off x="5238272" y="7185555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0" name="Google Shape;960;g21e5e32ccb0_0_3253"/>
          <p:cNvSpPr/>
          <p:nvPr/>
        </p:nvSpPr>
        <p:spPr>
          <a:xfrm>
            <a:off x="5238272" y="7989514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1" name="Google Shape;961;g21e5e32ccb0_0_3253"/>
          <p:cNvSpPr/>
          <p:nvPr/>
        </p:nvSpPr>
        <p:spPr>
          <a:xfrm>
            <a:off x="5238272" y="8793472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2" name="Google Shape;962;g21e5e32ccb0_0_3253"/>
          <p:cNvSpPr/>
          <p:nvPr/>
        </p:nvSpPr>
        <p:spPr>
          <a:xfrm>
            <a:off x="5238272" y="9597431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3" name="Google Shape;963;g21e5e32ccb0_0_3253"/>
          <p:cNvSpPr/>
          <p:nvPr/>
        </p:nvSpPr>
        <p:spPr>
          <a:xfrm>
            <a:off x="5238272" y="10401389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g21e5e32ccb0_0_3253"/>
          <p:cNvSpPr/>
          <p:nvPr/>
        </p:nvSpPr>
        <p:spPr>
          <a:xfrm>
            <a:off x="5238272" y="11205348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g21e5e32ccb0_0_3253"/>
          <p:cNvSpPr/>
          <p:nvPr/>
        </p:nvSpPr>
        <p:spPr>
          <a:xfrm>
            <a:off x="5238272" y="12009306"/>
            <a:ext cx="9230292" cy="0"/>
          </a:xfrm>
          <a:custGeom>
            <a:rect b="b" l="l" r="r" t="t"/>
            <a:pathLst>
              <a:path extrusionOk="0" h="120000" w="5602605">
                <a:moveTo>
                  <a:pt x="0" y="0"/>
                </a:moveTo>
                <a:lnTo>
                  <a:pt x="5602224" y="0"/>
                </a:lnTo>
              </a:path>
            </a:pathLst>
          </a:custGeom>
          <a:noFill/>
          <a:ln cap="flat" cmpd="sng" w="1270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g21e5e32ccb0_0_3253"/>
          <p:cNvSpPr txBox="1"/>
          <p:nvPr/>
        </p:nvSpPr>
        <p:spPr>
          <a:xfrm>
            <a:off x="16537368" y="3575088"/>
            <a:ext cx="2861700" cy="13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23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County: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26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Size of land: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g21e5e32ccb0_0_3253"/>
          <p:cNvSpPr txBox="1"/>
          <p:nvPr/>
        </p:nvSpPr>
        <p:spPr>
          <a:xfrm>
            <a:off x="20130683" y="3944003"/>
            <a:ext cx="3204000" cy="8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12700" rtl="0" algn="l">
              <a:lnSpc>
                <a:spcPct val="158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Machakos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38100" marR="12700" rtl="0" algn="l">
              <a:lnSpc>
                <a:spcPct val="1583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2,000 hectares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g21e5e32ccb0_0_3253"/>
          <p:cNvSpPr txBox="1"/>
          <p:nvPr/>
        </p:nvSpPr>
        <p:spPr>
          <a:xfrm>
            <a:off x="16464516" y="6182667"/>
            <a:ext cx="2861700" cy="29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Initial investment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revenue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Annual EBITDA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Equity IRR</a:t>
            </a:r>
            <a:r>
              <a:rPr b="0" baseline="3000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Payback period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g21e5e32ccb0_0_3253"/>
          <p:cNvSpPr txBox="1"/>
          <p:nvPr/>
        </p:nvSpPr>
        <p:spPr>
          <a:xfrm>
            <a:off x="16537368" y="3048667"/>
            <a:ext cx="55560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Masinga Dam site</a:t>
            </a:r>
            <a:endParaRPr b="0" i="0" sz="3200" u="none" cap="none" strike="noStrike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0" name="Google Shape;970;g21e5e32ccb0_0_3253"/>
          <p:cNvSpPr/>
          <p:nvPr/>
        </p:nvSpPr>
        <p:spPr>
          <a:xfrm>
            <a:off x="16325000" y="9756533"/>
            <a:ext cx="60681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Enablers: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Situated near Masinga  Dam reservoir reservoir with ~5 Mn  cubic meters of water 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Close to Nairobi ~151km 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42950" lvl="0" marL="1219200" marR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●"/>
            </a:pPr>
            <a:r>
              <a:rPr b="0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Ready market for surplus  fodder and breeding cattle </a:t>
            </a:r>
            <a:endParaRPr b="0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1" name="Google Shape;971;g21e5e32ccb0_0_3253"/>
          <p:cNvSpPr txBox="1"/>
          <p:nvPr/>
        </p:nvSpPr>
        <p:spPr>
          <a:xfrm>
            <a:off x="20130646" y="6182667"/>
            <a:ext cx="2262300" cy="29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20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17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7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~USD 2 Mn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~14%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20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&lt;10 years</a:t>
            </a:r>
            <a:endParaRPr b="1" i="0" sz="2100" u="none" cap="none" strike="noStrike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g21e5e32ccb0_0_3253"/>
          <p:cNvSpPr txBox="1"/>
          <p:nvPr/>
        </p:nvSpPr>
        <p:spPr>
          <a:xfrm>
            <a:off x="16537368" y="5314467"/>
            <a:ext cx="5556000" cy="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387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6F35"/>
                </a:solidFill>
                <a:latin typeface="Roboto Light"/>
                <a:ea typeface="Roboto Light"/>
                <a:cs typeface="Roboto Light"/>
                <a:sym typeface="Roboto Light"/>
              </a:rPr>
              <a:t>Key Financial Metrics</a:t>
            </a:r>
            <a:endParaRPr b="0" i="0" sz="3200" u="none" cap="none" strike="noStrike">
              <a:solidFill>
                <a:srgbClr val="006F35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73" name="Google Shape;973;g21e5e32ccb0_0_3253"/>
          <p:cNvCxnSpPr/>
          <p:nvPr/>
        </p:nvCxnSpPr>
        <p:spPr>
          <a:xfrm>
            <a:off x="16572333" y="3714400"/>
            <a:ext cx="5515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74" name="Google Shape;974;g21e5e32ccb0_0_3253"/>
          <p:cNvCxnSpPr/>
          <p:nvPr/>
        </p:nvCxnSpPr>
        <p:spPr>
          <a:xfrm>
            <a:off x="16572333" y="5949467"/>
            <a:ext cx="5515200" cy="0"/>
          </a:xfrm>
          <a:prstGeom prst="straightConnector1">
            <a:avLst/>
          </a:prstGeom>
          <a:noFill/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75" name="Google Shape;975;g21e5e32ccb0_0_3253"/>
          <p:cNvGrpSpPr/>
          <p:nvPr/>
        </p:nvGrpSpPr>
        <p:grpSpPr>
          <a:xfrm>
            <a:off x="13393702" y="9754820"/>
            <a:ext cx="489602" cy="489602"/>
            <a:chOff x="6886956" y="5817108"/>
            <a:chExt cx="297179" cy="297179"/>
          </a:xfrm>
        </p:grpSpPr>
        <p:sp>
          <p:nvSpPr>
            <p:cNvPr id="976" name="Google Shape;976;g21e5e32ccb0_0_3253"/>
            <p:cNvSpPr/>
            <p:nvPr/>
          </p:nvSpPr>
          <p:spPr>
            <a:xfrm>
              <a:off x="6886956" y="5817108"/>
              <a:ext cx="297179" cy="297179"/>
            </a:xfrm>
            <a:custGeom>
              <a:rect b="b" l="l" r="r" t="t"/>
              <a:pathLst>
                <a:path extrusionOk="0" h="297179" w="297179">
                  <a:moveTo>
                    <a:pt x="148590" y="0"/>
                  </a:moveTo>
                  <a:lnTo>
                    <a:pt x="101632" y="7574"/>
                  </a:lnTo>
                  <a:lnTo>
                    <a:pt x="60844" y="28668"/>
                  </a:lnTo>
                  <a:lnTo>
                    <a:pt x="28675" y="60833"/>
                  </a:lnTo>
                  <a:lnTo>
                    <a:pt x="7577" y="101622"/>
                  </a:lnTo>
                  <a:lnTo>
                    <a:pt x="0" y="148589"/>
                  </a:lnTo>
                  <a:lnTo>
                    <a:pt x="7577" y="195557"/>
                  </a:lnTo>
                  <a:lnTo>
                    <a:pt x="28675" y="236346"/>
                  </a:lnTo>
                  <a:lnTo>
                    <a:pt x="60844" y="268511"/>
                  </a:lnTo>
                  <a:lnTo>
                    <a:pt x="101632" y="289605"/>
                  </a:lnTo>
                  <a:lnTo>
                    <a:pt x="148590" y="297179"/>
                  </a:lnTo>
                  <a:lnTo>
                    <a:pt x="195547" y="289605"/>
                  </a:lnTo>
                  <a:lnTo>
                    <a:pt x="236335" y="268511"/>
                  </a:lnTo>
                  <a:lnTo>
                    <a:pt x="268504" y="236346"/>
                  </a:lnTo>
                  <a:lnTo>
                    <a:pt x="289602" y="195557"/>
                  </a:lnTo>
                  <a:lnTo>
                    <a:pt x="297179" y="148589"/>
                  </a:lnTo>
                  <a:lnTo>
                    <a:pt x="289602" y="101622"/>
                  </a:lnTo>
                  <a:lnTo>
                    <a:pt x="268504" y="60833"/>
                  </a:lnTo>
                  <a:lnTo>
                    <a:pt x="236335" y="28668"/>
                  </a:lnTo>
                  <a:lnTo>
                    <a:pt x="195547" y="7574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7" name="Google Shape;977;g21e5e32ccb0_0_3253"/>
            <p:cNvSpPr/>
            <p:nvPr/>
          </p:nvSpPr>
          <p:spPr>
            <a:xfrm>
              <a:off x="6972228" y="5917253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78" name="Google Shape;978;g21e5e32ccb0_0_3253"/>
          <p:cNvGrpSpPr/>
          <p:nvPr/>
        </p:nvGrpSpPr>
        <p:grpSpPr>
          <a:xfrm>
            <a:off x="11535435" y="4929387"/>
            <a:ext cx="489602" cy="492743"/>
            <a:chOff x="6886956" y="2389632"/>
            <a:chExt cx="297179" cy="299085"/>
          </a:xfrm>
        </p:grpSpPr>
        <p:sp>
          <p:nvSpPr>
            <p:cNvPr id="979" name="Google Shape;979;g21e5e32ccb0_0_3253"/>
            <p:cNvSpPr/>
            <p:nvPr/>
          </p:nvSpPr>
          <p:spPr>
            <a:xfrm>
              <a:off x="6886956" y="2389632"/>
              <a:ext cx="297179" cy="299085"/>
            </a:xfrm>
            <a:custGeom>
              <a:rect b="b" l="l" r="r" t="t"/>
              <a:pathLst>
                <a:path extrusionOk="0" h="299085" w="297179">
                  <a:moveTo>
                    <a:pt x="148590" y="0"/>
                  </a:moveTo>
                  <a:lnTo>
                    <a:pt x="101632" y="7620"/>
                  </a:lnTo>
                  <a:lnTo>
                    <a:pt x="60844" y="28834"/>
                  </a:lnTo>
                  <a:lnTo>
                    <a:pt x="28675" y="61173"/>
                  </a:lnTo>
                  <a:lnTo>
                    <a:pt x="7577" y="102168"/>
                  </a:lnTo>
                  <a:lnTo>
                    <a:pt x="0" y="149351"/>
                  </a:lnTo>
                  <a:lnTo>
                    <a:pt x="7577" y="196535"/>
                  </a:lnTo>
                  <a:lnTo>
                    <a:pt x="28675" y="237530"/>
                  </a:lnTo>
                  <a:lnTo>
                    <a:pt x="60844" y="269869"/>
                  </a:lnTo>
                  <a:lnTo>
                    <a:pt x="101632" y="291083"/>
                  </a:lnTo>
                  <a:lnTo>
                    <a:pt x="148590" y="298703"/>
                  </a:lnTo>
                  <a:lnTo>
                    <a:pt x="195547" y="291083"/>
                  </a:lnTo>
                  <a:lnTo>
                    <a:pt x="236335" y="269869"/>
                  </a:lnTo>
                  <a:lnTo>
                    <a:pt x="268504" y="237530"/>
                  </a:lnTo>
                  <a:lnTo>
                    <a:pt x="289602" y="196535"/>
                  </a:lnTo>
                  <a:lnTo>
                    <a:pt x="297179" y="149351"/>
                  </a:lnTo>
                  <a:lnTo>
                    <a:pt x="289602" y="102168"/>
                  </a:lnTo>
                  <a:lnTo>
                    <a:pt x="268504" y="61173"/>
                  </a:lnTo>
                  <a:lnTo>
                    <a:pt x="236335" y="28834"/>
                  </a:lnTo>
                  <a:lnTo>
                    <a:pt x="195547" y="7620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034101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0" name="Google Shape;980;g21e5e32ccb0_0_3253"/>
            <p:cNvSpPr/>
            <p:nvPr/>
          </p:nvSpPr>
          <p:spPr>
            <a:xfrm>
              <a:off x="6972228" y="2489777"/>
              <a:ext cx="127200" cy="113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2021-08-18T08:07:40Z</dcterms:created>
  <dc:creator>Jkaria</dc:creator>
</cp:coreProperties>
</file>