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764" r:id="rId4"/>
    <p:sldMasterId id="2147483765" r:id="rId5"/>
    <p:sldMasterId id="2147483766" r:id="rId6"/>
    <p:sldMasterId id="2147483767" r:id="rId7"/>
    <p:sldMasterId id="2147483768" r:id="rId8"/>
    <p:sldMasterId id="2147483769" r:id="rId9"/>
    <p:sldMasterId id="2147483770" r:id="rId10"/>
    <p:sldMasterId id="2147483771"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y="13716000" cx="24384000"/>
  <p:notesSz cx="6858000" cy="9144000"/>
  <p:embeddedFontLst>
    <p:embeddedFont>
      <p:font typeface="Roboto Black"/>
      <p:bold r:id="rId29"/>
      <p:boldItalic r:id="rId30"/>
    </p:embeddedFont>
    <p:embeddedFont>
      <p:font typeface="Roboto Thin"/>
      <p:regular r:id="rId31"/>
      <p:bold r:id="rId32"/>
      <p:italic r:id="rId33"/>
      <p:boldItalic r:id="rId34"/>
    </p:embeddedFont>
    <p:embeddedFont>
      <p:font typeface="Roboto"/>
      <p:regular r:id="rId35"/>
      <p:bold r:id="rId36"/>
      <p:italic r:id="rId37"/>
      <p:boldItalic r:id="rId38"/>
    </p:embeddedFont>
    <p:embeddedFont>
      <p:font typeface="Roboto Medium"/>
      <p:regular r:id="rId39"/>
      <p:bold r:id="rId40"/>
      <p:italic r:id="rId41"/>
      <p:boldItalic r:id="rId42"/>
    </p:embeddedFont>
    <p:embeddedFont>
      <p:font typeface="Roboto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3A7314-D34D-438F-9ACD-FF34217B7F00}">
  <a:tblStyle styleId="{103A7314-D34D-438F-9ACD-FF34217B7F00}"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rgbClr val="FFFFFF"/>
      </a:tcTxStyle>
      <a:tcStyle>
        <a:fill>
          <a:solidFill>
            <a:srgbClr val="4F81BD"/>
          </a:solidFill>
        </a:fill>
      </a:tcStyle>
    </a:lastCol>
    <a:firstCol>
      <a:tcTxStyle b="on" i="off">
        <a:font>
          <a:latin typeface="Calibri"/>
          <a:ea typeface="Calibri"/>
          <a:cs typeface="Calibri"/>
        </a:font>
        <a:srgbClr val="FFFFFF"/>
      </a:tcTxStyle>
      <a:tcStyle>
        <a:fill>
          <a:solidFill>
            <a:srgbClr val="4F81BD"/>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20" Type="http://schemas.openxmlformats.org/officeDocument/2006/relationships/slide" Target="slides/slide8.xml"/><Relationship Id="rId42" Type="http://schemas.openxmlformats.org/officeDocument/2006/relationships/font" Target="fonts/RobotoMedium-boldItalic.fntdata"/><Relationship Id="rId41" Type="http://schemas.openxmlformats.org/officeDocument/2006/relationships/font" Target="fonts/RobotoMedium-italic.fntdata"/><Relationship Id="rId22" Type="http://schemas.openxmlformats.org/officeDocument/2006/relationships/slide" Target="slides/slide10.xml"/><Relationship Id="rId44" Type="http://schemas.openxmlformats.org/officeDocument/2006/relationships/font" Target="fonts/RobotoLight-bold.fntdata"/><Relationship Id="rId21" Type="http://schemas.openxmlformats.org/officeDocument/2006/relationships/slide" Target="slides/slide9.xml"/><Relationship Id="rId43" Type="http://schemas.openxmlformats.org/officeDocument/2006/relationships/font" Target="fonts/RobotoLight-regular.fntdata"/><Relationship Id="rId24" Type="http://schemas.openxmlformats.org/officeDocument/2006/relationships/slide" Target="slides/slide12.xml"/><Relationship Id="rId46" Type="http://schemas.openxmlformats.org/officeDocument/2006/relationships/font" Target="fonts/RobotoLight-boldItalic.fntdata"/><Relationship Id="rId23" Type="http://schemas.openxmlformats.org/officeDocument/2006/relationships/slide" Target="slides/slide11.xml"/><Relationship Id="rId45" Type="http://schemas.openxmlformats.org/officeDocument/2006/relationships/font" Target="fonts/RobotoLight-italic.fntdata"/><Relationship Id="rId1" Type="http://schemas.openxmlformats.org/officeDocument/2006/relationships/theme" Target="theme/theme7.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lack-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Thin-regular.fntdata"/><Relationship Id="rId30" Type="http://schemas.openxmlformats.org/officeDocument/2006/relationships/font" Target="fonts/RobotoBlack-boldItalic.fntdata"/><Relationship Id="rId11" Type="http://schemas.openxmlformats.org/officeDocument/2006/relationships/slideMaster" Target="slideMasters/slideMaster8.xml"/><Relationship Id="rId33" Type="http://schemas.openxmlformats.org/officeDocument/2006/relationships/font" Target="fonts/RobotoThin-italic.fntdata"/><Relationship Id="rId10" Type="http://schemas.openxmlformats.org/officeDocument/2006/relationships/slideMaster" Target="slideMasters/slideMaster7.xml"/><Relationship Id="rId32" Type="http://schemas.openxmlformats.org/officeDocument/2006/relationships/font" Target="fonts/RobotoThin-bold.fntdata"/><Relationship Id="rId13" Type="http://schemas.openxmlformats.org/officeDocument/2006/relationships/slide" Target="slides/slide1.xml"/><Relationship Id="rId35" Type="http://schemas.openxmlformats.org/officeDocument/2006/relationships/font" Target="fonts/Roboto-regular.fntdata"/><Relationship Id="rId12" Type="http://schemas.openxmlformats.org/officeDocument/2006/relationships/notesMaster" Target="notesMasters/notesMaster1.xml"/><Relationship Id="rId34" Type="http://schemas.openxmlformats.org/officeDocument/2006/relationships/font" Target="fonts/RobotoThin-boldItalic.fntdata"/><Relationship Id="rId15" Type="http://schemas.openxmlformats.org/officeDocument/2006/relationships/slide" Target="slides/slide3.xml"/><Relationship Id="rId37" Type="http://schemas.openxmlformats.org/officeDocument/2006/relationships/font" Target="fonts/Roboto-italic.fntdata"/><Relationship Id="rId14" Type="http://schemas.openxmlformats.org/officeDocument/2006/relationships/slide" Target="slides/slide2.xml"/><Relationship Id="rId36" Type="http://schemas.openxmlformats.org/officeDocument/2006/relationships/font" Target="fonts/Roboto-bold.fntdata"/><Relationship Id="rId17" Type="http://schemas.openxmlformats.org/officeDocument/2006/relationships/slide" Target="slides/slide5.xml"/><Relationship Id="rId39" Type="http://schemas.openxmlformats.org/officeDocument/2006/relationships/font" Target="fonts/RobotoMedium-regular.fntdata"/><Relationship Id="rId16" Type="http://schemas.openxmlformats.org/officeDocument/2006/relationships/slide" Target="slides/slide4.xml"/><Relationship Id="rId38" Type="http://schemas.openxmlformats.org/officeDocument/2006/relationships/font" Target="fonts/Roboto-boldItalic.fntdata"/><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1caeebe43e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1caeebe43e_0_9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1caeebe43e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1caeebe43e_0_1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1caeebe43e_0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21caeebe43e_0_1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1caeebe43e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21caeebe43e_0_11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1caeebe43e_0_1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g21caeebe43e_0_1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1caeebe43e_0_1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3" name="Google Shape;1013;g21caeebe43e_0_1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1caeebe43e_0_1219: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1caeebe43e_0_12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1caeebe43e_0_122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6" name="Google Shape;1036;g21caeebe43e_0_1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1caeebe43e_0_944: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g21caeebe43e_0_9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21caeebe43e_0_99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g21caeebe43e_0_9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1caeebe43e_0_104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g21caeebe43e_0_10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d167ccadb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d167ccadb1_0_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1caeebe43e_0_1085: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g21caeebe43e_0_10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1caeebe43e_0_110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21caeebe43e_0_1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21caeebe43e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21caeebe43e_0_1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1caeebe43e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21caeebe43e_0_1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2"/>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8" name="Google Shape;18;p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19" name="Google Shape;19;p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0" name="Google Shape;20;p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4" name="Google Shape;74;p11"/>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5" name="Google Shape;75;p1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6" name="Google Shape;76;p1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7" name="Google Shape;77;p1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9" name="Shape 639"/>
        <p:cNvGrpSpPr/>
        <p:nvPr/>
      </p:nvGrpSpPr>
      <p:grpSpPr>
        <a:xfrm>
          <a:off x="0" y="0"/>
          <a:ext cx="0" cy="0"/>
          <a:chOff x="0" y="0"/>
          <a:chExt cx="0" cy="0"/>
        </a:xfrm>
      </p:grpSpPr>
      <p:pic>
        <p:nvPicPr>
          <p:cNvPr id="640" name="Google Shape;640;p108"/>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641" name="Google Shape;641;p108"/>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642" name="Google Shape;642;p108"/>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643" name="Google Shape;643;p10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44" name="Google Shape;644;p108"/>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5" name="Shape 645"/>
        <p:cNvGrpSpPr/>
        <p:nvPr/>
      </p:nvGrpSpPr>
      <p:grpSpPr>
        <a:xfrm>
          <a:off x="0" y="0"/>
          <a:ext cx="0" cy="0"/>
          <a:chOff x="0" y="0"/>
          <a:chExt cx="0" cy="0"/>
        </a:xfrm>
      </p:grpSpPr>
      <p:pic>
        <p:nvPicPr>
          <p:cNvPr id="646" name="Google Shape;646;p109"/>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647" name="Google Shape;647;p109"/>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48" name="Google Shape;648;p10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49" name="Shape 649"/>
        <p:cNvGrpSpPr/>
        <p:nvPr/>
      </p:nvGrpSpPr>
      <p:grpSpPr>
        <a:xfrm>
          <a:off x="0" y="0"/>
          <a:ext cx="0" cy="0"/>
          <a:chOff x="0" y="0"/>
          <a:chExt cx="0" cy="0"/>
        </a:xfrm>
      </p:grpSpPr>
      <p:sp>
        <p:nvSpPr>
          <p:cNvPr id="650" name="Google Shape;650;p110"/>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51" name="Google Shape;651;p11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52" name="Google Shape;652;p11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653" name="Google Shape;653;p110"/>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4" name="Shape 654"/>
        <p:cNvGrpSpPr/>
        <p:nvPr/>
      </p:nvGrpSpPr>
      <p:grpSpPr>
        <a:xfrm>
          <a:off x="0" y="0"/>
          <a:ext cx="0" cy="0"/>
          <a:chOff x="0" y="0"/>
          <a:chExt cx="0" cy="0"/>
        </a:xfrm>
      </p:grpSpPr>
      <p:pic>
        <p:nvPicPr>
          <p:cNvPr id="655" name="Google Shape;655;p11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56" name="Google Shape;656;p11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57" name="Google Shape;657;p111"/>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8" name="Shape 658"/>
        <p:cNvGrpSpPr/>
        <p:nvPr/>
      </p:nvGrpSpPr>
      <p:grpSpPr>
        <a:xfrm>
          <a:off x="0" y="0"/>
          <a:ext cx="0" cy="0"/>
          <a:chOff x="0" y="0"/>
          <a:chExt cx="0" cy="0"/>
        </a:xfrm>
      </p:grpSpPr>
      <p:pic>
        <p:nvPicPr>
          <p:cNvPr id="659" name="Google Shape;659;p112"/>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60" name="Google Shape;660;p112"/>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61" name="Google Shape;661;p112"/>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662" name="Google Shape;662;p112"/>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3" name="Shape 663"/>
        <p:cNvGrpSpPr/>
        <p:nvPr/>
      </p:nvGrpSpPr>
      <p:grpSpPr>
        <a:xfrm>
          <a:off x="0" y="0"/>
          <a:ext cx="0" cy="0"/>
          <a:chOff x="0" y="0"/>
          <a:chExt cx="0" cy="0"/>
        </a:xfrm>
      </p:grpSpPr>
      <p:pic>
        <p:nvPicPr>
          <p:cNvPr id="664" name="Google Shape;664;p11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65" name="Google Shape;665;p113"/>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66" name="Google Shape;666;p11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67" name="Google Shape;667;p113"/>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8" name="Shape 668"/>
        <p:cNvGrpSpPr/>
        <p:nvPr/>
      </p:nvGrpSpPr>
      <p:grpSpPr>
        <a:xfrm>
          <a:off x="0" y="0"/>
          <a:ext cx="0" cy="0"/>
          <a:chOff x="0" y="0"/>
          <a:chExt cx="0" cy="0"/>
        </a:xfrm>
      </p:grpSpPr>
      <p:pic>
        <p:nvPicPr>
          <p:cNvPr id="669" name="Google Shape;669;p114"/>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70" name="Google Shape;670;p114"/>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671" name="Google Shape;671;p114"/>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672" name="Google Shape;672;p11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73" name="Google Shape;673;p114"/>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4" name="Shape 674"/>
        <p:cNvGrpSpPr/>
        <p:nvPr/>
      </p:nvGrpSpPr>
      <p:grpSpPr>
        <a:xfrm>
          <a:off x="0" y="0"/>
          <a:ext cx="0" cy="0"/>
          <a:chOff x="0" y="0"/>
          <a:chExt cx="0" cy="0"/>
        </a:xfrm>
      </p:grpSpPr>
      <p:pic>
        <p:nvPicPr>
          <p:cNvPr id="675" name="Google Shape;675;p115"/>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76" name="Google Shape;676;p115"/>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677" name="Google Shape;677;p11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78" name="Google Shape;678;p115"/>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9" name="Shape 679"/>
        <p:cNvGrpSpPr/>
        <p:nvPr/>
      </p:nvGrpSpPr>
      <p:grpSpPr>
        <a:xfrm>
          <a:off x="0" y="0"/>
          <a:ext cx="0" cy="0"/>
          <a:chOff x="0" y="0"/>
          <a:chExt cx="0" cy="0"/>
        </a:xfrm>
      </p:grpSpPr>
      <p:pic>
        <p:nvPicPr>
          <p:cNvPr id="680" name="Google Shape;680;p11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81" name="Google Shape;681;p11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682" name="Google Shape;682;p116"/>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683" name="Google Shape;683;p116"/>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684" name="Google Shape;684;p116"/>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685" name="Google Shape;685;p11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86" name="Google Shape;686;p11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87" name="Shape 687"/>
        <p:cNvGrpSpPr/>
        <p:nvPr/>
      </p:nvGrpSpPr>
      <p:grpSpPr>
        <a:xfrm>
          <a:off x="0" y="0"/>
          <a:ext cx="0" cy="0"/>
          <a:chOff x="0" y="0"/>
          <a:chExt cx="0" cy="0"/>
        </a:xfrm>
      </p:grpSpPr>
      <p:pic>
        <p:nvPicPr>
          <p:cNvPr id="688" name="Google Shape;688;p117"/>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689" name="Google Shape;689;p117"/>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690" name="Google Shape;690;p11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691" name="Google Shape;691;p117"/>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692" name="Google Shape;692;p117"/>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693" name="Google Shape;693;p117"/>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12"/>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1" name="Google Shape;81;p1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2" name="Google Shape;82;p1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3" name="Google Shape;83;p1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4" name="Shape 694"/>
        <p:cNvGrpSpPr/>
        <p:nvPr/>
      </p:nvGrpSpPr>
      <p:grpSpPr>
        <a:xfrm>
          <a:off x="0" y="0"/>
          <a:ext cx="0" cy="0"/>
          <a:chOff x="0" y="0"/>
          <a:chExt cx="0" cy="0"/>
        </a:xfrm>
      </p:grpSpPr>
      <p:pic>
        <p:nvPicPr>
          <p:cNvPr id="695" name="Google Shape;695;p11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96" name="Google Shape;696;p118"/>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697" name="Google Shape;697;p11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98" name="Google Shape;698;p118"/>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9" name="Shape 699"/>
        <p:cNvGrpSpPr/>
        <p:nvPr/>
      </p:nvGrpSpPr>
      <p:grpSpPr>
        <a:xfrm>
          <a:off x="0" y="0"/>
          <a:ext cx="0" cy="0"/>
          <a:chOff x="0" y="0"/>
          <a:chExt cx="0" cy="0"/>
        </a:xfrm>
      </p:grpSpPr>
      <p:pic>
        <p:nvPicPr>
          <p:cNvPr id="700" name="Google Shape;700;p119"/>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01" name="Google Shape;701;p119"/>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702" name="Google Shape;702;p119"/>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703" name="Google Shape;703;p11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04" name="Google Shape;704;p119"/>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5" name="Shape 705"/>
        <p:cNvGrpSpPr/>
        <p:nvPr/>
      </p:nvGrpSpPr>
      <p:grpSpPr>
        <a:xfrm>
          <a:off x="0" y="0"/>
          <a:ext cx="0" cy="0"/>
          <a:chOff x="0" y="0"/>
          <a:chExt cx="0" cy="0"/>
        </a:xfrm>
      </p:grpSpPr>
      <p:sp>
        <p:nvSpPr>
          <p:cNvPr id="706" name="Google Shape;706;p12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07" name="Google Shape;707;p120"/>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8" name="Shape 708"/>
        <p:cNvGrpSpPr/>
        <p:nvPr/>
      </p:nvGrpSpPr>
      <p:grpSpPr>
        <a:xfrm>
          <a:off x="0" y="0"/>
          <a:ext cx="0" cy="0"/>
          <a:chOff x="0" y="0"/>
          <a:chExt cx="0" cy="0"/>
        </a:xfrm>
      </p:grpSpPr>
      <p:sp>
        <p:nvSpPr>
          <p:cNvPr id="709" name="Google Shape;709;p121"/>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10" name="Google Shape;710;p121"/>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711" name="Google Shape;711;p121"/>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712" name="Google Shape;712;p121"/>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13" name="Google Shape;713;p121"/>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14" name="Google Shape;714;p121"/>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5" name="Shape 715"/>
        <p:cNvGrpSpPr/>
        <p:nvPr/>
      </p:nvGrpSpPr>
      <p:grpSpPr>
        <a:xfrm>
          <a:off x="0" y="0"/>
          <a:ext cx="0" cy="0"/>
          <a:chOff x="0" y="0"/>
          <a:chExt cx="0" cy="0"/>
        </a:xfrm>
      </p:grpSpPr>
      <p:sp>
        <p:nvSpPr>
          <p:cNvPr id="716" name="Google Shape;716;p12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17" name="Google Shape;717;p122"/>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718" name="Google Shape;718;p12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19" name="Google Shape;719;p12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20" name="Google Shape;720;p12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1" name="Shape 721"/>
        <p:cNvGrpSpPr/>
        <p:nvPr/>
      </p:nvGrpSpPr>
      <p:grpSpPr>
        <a:xfrm>
          <a:off x="0" y="0"/>
          <a:ext cx="0" cy="0"/>
          <a:chOff x="0" y="0"/>
          <a:chExt cx="0" cy="0"/>
        </a:xfrm>
      </p:grpSpPr>
      <p:sp>
        <p:nvSpPr>
          <p:cNvPr id="722" name="Google Shape;722;p123"/>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9400"/>
              <a:buFont typeface="Arial"/>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23" name="Google Shape;723;p123"/>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724" name="Google Shape;724;p123"/>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725" name="Google Shape;725;p123"/>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latin typeface="Arial"/>
                <a:ea typeface="Arial"/>
                <a:cs typeface="Arial"/>
                <a:sym typeface="Aria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726" name="Google Shape;726;p123"/>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727" name="Google Shape;727;p123"/>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28" name="Google Shape;728;p123"/>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29" name="Google Shape;729;p123"/>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30" name="Google Shape;730;p123"/>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31" name="Shape 731"/>
        <p:cNvGrpSpPr/>
        <p:nvPr/>
      </p:nvGrpSpPr>
      <p:grpSpPr>
        <a:xfrm>
          <a:off x="0" y="0"/>
          <a:ext cx="0" cy="0"/>
          <a:chOff x="0" y="0"/>
          <a:chExt cx="0" cy="0"/>
        </a:xfrm>
      </p:grpSpPr>
      <p:sp>
        <p:nvSpPr>
          <p:cNvPr id="732" name="Google Shape;732;p124"/>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733" name="Google Shape;733;p124"/>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rtl="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rtl="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734" name="Google Shape;734;p124"/>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35" name="Google Shape;735;p124"/>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736" name="Google Shape;736;p124"/>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fontScale="85000" lnSpcReduction="20000"/>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86" name="Google Shape;86;p1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p1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pic>
        <p:nvPicPr>
          <p:cNvPr id="89" name="Google Shape;89;p1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90" name="Google Shape;90;p1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91" name="Google Shape;91;p14"/>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92" name="Google Shape;92;p14"/>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pic>
        <p:nvPicPr>
          <p:cNvPr id="93" name="Google Shape;93;p14"/>
          <p:cNvPicPr preferRelativeResize="0"/>
          <p:nvPr/>
        </p:nvPicPr>
        <p:blipFill>
          <a:blip r:embed="rId3">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pic>
        <p:nvPicPr>
          <p:cNvPr id="95" name="Google Shape;95;p1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96" name="Google Shape;96;p1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97" name="Google Shape;97;p1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98" name="Google Shape;98;p1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15"/>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pic>
        <p:nvPicPr>
          <p:cNvPr id="105" name="Google Shape;105;p17"/>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106" name="Google Shape;106;p17"/>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107" name="Google Shape;107;p17"/>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108" name="Google Shape;108;p1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pic>
        <p:nvPicPr>
          <p:cNvPr id="110" name="Google Shape;110;p18"/>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111" name="Google Shape;111;p18"/>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12" name="Google Shape;112;p1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113" name="Shape 113"/>
        <p:cNvGrpSpPr/>
        <p:nvPr/>
      </p:nvGrpSpPr>
      <p:grpSpPr>
        <a:xfrm>
          <a:off x="0" y="0"/>
          <a:ext cx="0" cy="0"/>
          <a:chOff x="0" y="0"/>
          <a:chExt cx="0" cy="0"/>
        </a:xfrm>
      </p:grpSpPr>
      <p:sp>
        <p:nvSpPr>
          <p:cNvPr id="114" name="Google Shape;114;p19"/>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15" name="Google Shape;115;p1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16" name="Google Shape;116;p19"/>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117" name="Google Shape;117;p19"/>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20" name="Google Shape;120;p20"/>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121" name="Google Shape;121;p20"/>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122" name="Google Shape;122;p2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25" name="Google Shape;125;p2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126" name="Google Shape;126;p21"/>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127" name="Google Shape;127;p21"/>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128" name="Google Shape;128;p2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29" name="Google Shape;129;p21"/>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3"/>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4" name="Google Shape;24;p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5" name="Google Shape;25;p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6" name="Google Shape;26;p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pic>
        <p:nvPicPr>
          <p:cNvPr id="131" name="Google Shape;131;p2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132" name="Google Shape;132;p22"/>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133" name="Google Shape;133;p2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34" name="Google Shape;134;p22"/>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37" name="Google Shape;137;p23"/>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38" name="Google Shape;138;p23"/>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139" name="Google Shape;139;p2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40" name="Google Shape;140;p23"/>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1" name="Shape 141"/>
        <p:cNvGrpSpPr/>
        <p:nvPr/>
      </p:nvGrpSpPr>
      <p:grpSpPr>
        <a:xfrm>
          <a:off x="0" y="0"/>
          <a:ext cx="0" cy="0"/>
          <a:chOff x="0" y="0"/>
          <a:chExt cx="0" cy="0"/>
        </a:xfrm>
      </p:grpSpPr>
      <p:pic>
        <p:nvPicPr>
          <p:cNvPr id="142" name="Google Shape;142;p24"/>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43" name="Google Shape;143;p24"/>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144" name="Google Shape;144;p2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p24"/>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148" name="Google Shape;148;p25"/>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49" name="Google Shape;149;p25"/>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150" name="Google Shape;150;p25"/>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51" name="Google Shape;151;p25"/>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152" name="Google Shape;152;p2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53" name="Google Shape;153;p25"/>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54" name="Shape 154"/>
        <p:cNvGrpSpPr/>
        <p:nvPr/>
      </p:nvGrpSpPr>
      <p:grpSpPr>
        <a:xfrm>
          <a:off x="0" y="0"/>
          <a:ext cx="0" cy="0"/>
          <a:chOff x="0" y="0"/>
          <a:chExt cx="0" cy="0"/>
        </a:xfrm>
      </p:grpSpPr>
      <p:pic>
        <p:nvPicPr>
          <p:cNvPr id="155" name="Google Shape;155;p2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156" name="Google Shape;156;p26"/>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157" name="Google Shape;157;p2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6"/>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159" name="Google Shape;159;p26"/>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160" name="Google Shape;160;p2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pic>
        <p:nvPicPr>
          <p:cNvPr id="162" name="Google Shape;162;p27"/>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63" name="Google Shape;163;p27"/>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164" name="Google Shape;164;p2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65" name="Google Shape;165;p27"/>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pic>
        <p:nvPicPr>
          <p:cNvPr id="167" name="Google Shape;167;p2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168" name="Google Shape;168;p28"/>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169" name="Google Shape;169;p28"/>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170" name="Google Shape;170;p2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71" name="Google Shape;171;p28"/>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74" name="Google Shape;174;p29"/>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1" name="Shape 181"/>
        <p:cNvGrpSpPr/>
        <p:nvPr/>
      </p:nvGrpSpPr>
      <p:grpSpPr>
        <a:xfrm>
          <a:off x="0" y="0"/>
          <a:ext cx="0" cy="0"/>
          <a:chOff x="0" y="0"/>
          <a:chExt cx="0" cy="0"/>
        </a:xfrm>
      </p:grpSpPr>
      <p:sp>
        <p:nvSpPr>
          <p:cNvPr id="182" name="Google Shape;182;p31"/>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 name="Google Shape;183;p31"/>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184" name="Google Shape;184;p3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85" name="Google Shape;185;p3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86" name="Google Shape;186;p3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87" name="Google Shape;187;p31"/>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3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0" name="Google Shape;190;p32"/>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91" name="Google Shape;191;p3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92" name="Google Shape;192;p3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93" name="Google Shape;193;p3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94" name="Google Shape;194;p32"/>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4"/>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30" name="Google Shape;30;p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1" name="Google Shape;31;p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2" name="Google Shape;32;p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5" name="Shape 195"/>
        <p:cNvGrpSpPr/>
        <p:nvPr/>
      </p:nvGrpSpPr>
      <p:grpSpPr>
        <a:xfrm>
          <a:off x="0" y="0"/>
          <a:ext cx="0" cy="0"/>
          <a:chOff x="0" y="0"/>
          <a:chExt cx="0" cy="0"/>
        </a:xfrm>
      </p:grpSpPr>
      <p:sp>
        <p:nvSpPr>
          <p:cNvPr id="196" name="Google Shape;196;p33"/>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 name="Google Shape;197;p33"/>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198" name="Google Shape;198;p3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99" name="Google Shape;199;p3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0" name="Google Shape;200;p3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01" name="Google Shape;201;p33"/>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2" name="Shape 202"/>
        <p:cNvGrpSpPr/>
        <p:nvPr/>
      </p:nvGrpSpPr>
      <p:grpSpPr>
        <a:xfrm>
          <a:off x="0" y="0"/>
          <a:ext cx="0" cy="0"/>
          <a:chOff x="0" y="0"/>
          <a:chExt cx="0" cy="0"/>
        </a:xfrm>
      </p:grpSpPr>
      <p:sp>
        <p:nvSpPr>
          <p:cNvPr id="203" name="Google Shape;203;p3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p34"/>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05" name="Google Shape;205;p34"/>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06" name="Google Shape;206;p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7" name="Google Shape;207;p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8" name="Google Shape;208;p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09" name="Google Shape;209;p34"/>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0" name="Shape 210"/>
        <p:cNvGrpSpPr/>
        <p:nvPr/>
      </p:nvGrpSpPr>
      <p:grpSpPr>
        <a:xfrm>
          <a:off x="0" y="0"/>
          <a:ext cx="0" cy="0"/>
          <a:chOff x="0" y="0"/>
          <a:chExt cx="0" cy="0"/>
        </a:xfrm>
      </p:grpSpPr>
      <p:sp>
        <p:nvSpPr>
          <p:cNvPr id="211" name="Google Shape;211;p35"/>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35"/>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213" name="Google Shape;213;p35"/>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14" name="Google Shape;214;p35"/>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215" name="Google Shape;215;p35"/>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16" name="Google Shape;216;p3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7" name="Google Shape;217;p3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8" name="Google Shape;218;p3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9" name="Google Shape;219;p35"/>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0" name="Shape 220"/>
        <p:cNvGrpSpPr/>
        <p:nvPr/>
      </p:nvGrpSpPr>
      <p:grpSpPr>
        <a:xfrm>
          <a:off x="0" y="0"/>
          <a:ext cx="0" cy="0"/>
          <a:chOff x="0" y="0"/>
          <a:chExt cx="0" cy="0"/>
        </a:xfrm>
      </p:grpSpPr>
      <p:sp>
        <p:nvSpPr>
          <p:cNvPr id="221" name="Google Shape;221;p3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2" name="Google Shape;222;p3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3" name="Google Shape;223;p3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4" name="Google Shape;224;p3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5" name="Google Shape;225;p36"/>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6" name="Shape 226"/>
        <p:cNvGrpSpPr/>
        <p:nvPr/>
      </p:nvGrpSpPr>
      <p:grpSpPr>
        <a:xfrm>
          <a:off x="0" y="0"/>
          <a:ext cx="0" cy="0"/>
          <a:chOff x="0" y="0"/>
          <a:chExt cx="0" cy="0"/>
        </a:xfrm>
      </p:grpSpPr>
      <p:sp>
        <p:nvSpPr>
          <p:cNvPr id="227" name="Google Shape;227;p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8" name="Google Shape;228;p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9" name="Google Shape;229;p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0" name="Google Shape;230;p37"/>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1" name="Shape 231"/>
        <p:cNvGrpSpPr/>
        <p:nvPr/>
      </p:nvGrpSpPr>
      <p:grpSpPr>
        <a:xfrm>
          <a:off x="0" y="0"/>
          <a:ext cx="0" cy="0"/>
          <a:chOff x="0" y="0"/>
          <a:chExt cx="0" cy="0"/>
        </a:xfrm>
      </p:grpSpPr>
      <p:sp>
        <p:nvSpPr>
          <p:cNvPr id="232" name="Google Shape;232;p3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 name="Google Shape;233;p38"/>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234" name="Google Shape;234;p38"/>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235" name="Google Shape;235;p3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6" name="Google Shape;236;p3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7" name="Google Shape;237;p3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8" name="Google Shape;238;p38"/>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9" name="Shape 239"/>
        <p:cNvGrpSpPr/>
        <p:nvPr/>
      </p:nvGrpSpPr>
      <p:grpSpPr>
        <a:xfrm>
          <a:off x="0" y="0"/>
          <a:ext cx="0" cy="0"/>
          <a:chOff x="0" y="0"/>
          <a:chExt cx="0" cy="0"/>
        </a:xfrm>
      </p:grpSpPr>
      <p:sp>
        <p:nvSpPr>
          <p:cNvPr id="240" name="Google Shape;240;p39"/>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1" name="Google Shape;241;p39"/>
          <p:cNvSpPr/>
          <p:nvPr>
            <p:ph idx="2" type="pic"/>
          </p:nvPr>
        </p:nvSpPr>
        <p:spPr>
          <a:xfrm>
            <a:off x="10366376" y="1974850"/>
            <a:ext cx="12344400" cy="9747000"/>
          </a:xfrm>
          <a:prstGeom prst="rect">
            <a:avLst/>
          </a:prstGeom>
          <a:noFill/>
          <a:ln>
            <a:noFill/>
          </a:ln>
        </p:spPr>
      </p:sp>
      <p:sp>
        <p:nvSpPr>
          <p:cNvPr id="242" name="Google Shape;242;p39"/>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243" name="Google Shape;243;p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4" name="Google Shape;244;p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5" name="Google Shape;245;p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46" name="Google Shape;246;p39"/>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7" name="Shape 247"/>
        <p:cNvGrpSpPr/>
        <p:nvPr/>
      </p:nvGrpSpPr>
      <p:grpSpPr>
        <a:xfrm>
          <a:off x="0" y="0"/>
          <a:ext cx="0" cy="0"/>
          <a:chOff x="0" y="0"/>
          <a:chExt cx="0" cy="0"/>
        </a:xfrm>
      </p:grpSpPr>
      <p:sp>
        <p:nvSpPr>
          <p:cNvPr id="248" name="Google Shape;248;p4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40"/>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50" name="Google Shape;250;p4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1" name="Google Shape;251;p4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2" name="Google Shape;252;p4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3" name="Google Shape;253;p40"/>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4" name="Shape 254"/>
        <p:cNvGrpSpPr/>
        <p:nvPr/>
      </p:nvGrpSpPr>
      <p:grpSpPr>
        <a:xfrm>
          <a:off x="0" y="0"/>
          <a:ext cx="0" cy="0"/>
          <a:chOff x="0" y="0"/>
          <a:chExt cx="0" cy="0"/>
        </a:xfrm>
      </p:grpSpPr>
      <p:sp>
        <p:nvSpPr>
          <p:cNvPr id="255" name="Google Shape;255;p41"/>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6" name="Google Shape;256;p41"/>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57" name="Google Shape;257;p4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8" name="Google Shape;258;p4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9" name="Google Shape;259;p4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60" name="Google Shape;260;p41"/>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61" name="Shape 261"/>
        <p:cNvGrpSpPr/>
        <p:nvPr/>
      </p:nvGrpSpPr>
      <p:grpSpPr>
        <a:xfrm>
          <a:off x="0" y="0"/>
          <a:ext cx="0" cy="0"/>
          <a:chOff x="0" y="0"/>
          <a:chExt cx="0" cy="0"/>
        </a:xfrm>
      </p:grpSpPr>
      <p:sp>
        <p:nvSpPr>
          <p:cNvPr id="262" name="Google Shape;262;p4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63" name="Google Shape;263;p4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4" name="Google Shape;264;p4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6" name="Google Shape;36;p5"/>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 name="Google Shape;37;p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8" name="Google Shape;38;p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9" name="Google Shape;39;p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5" name="Shape 265"/>
        <p:cNvGrpSpPr/>
        <p:nvPr/>
      </p:nvGrpSpPr>
      <p:grpSpPr>
        <a:xfrm>
          <a:off x="0" y="0"/>
          <a:ext cx="0" cy="0"/>
          <a:chOff x="0" y="0"/>
          <a:chExt cx="0" cy="0"/>
        </a:xfrm>
      </p:grpSpPr>
      <p:pic>
        <p:nvPicPr>
          <p:cNvPr id="266" name="Google Shape;266;p4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67" name="Google Shape;267;p4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268" name="Google Shape;268;p43"/>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269" name="Google Shape;269;p43"/>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270" name="Google Shape;270;p4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1" name="Shape 271"/>
        <p:cNvGrpSpPr/>
        <p:nvPr/>
      </p:nvGrpSpPr>
      <p:grpSpPr>
        <a:xfrm>
          <a:off x="0" y="0"/>
          <a:ext cx="0" cy="0"/>
          <a:chOff x="0" y="0"/>
          <a:chExt cx="0" cy="0"/>
        </a:xfrm>
      </p:grpSpPr>
      <p:pic>
        <p:nvPicPr>
          <p:cNvPr id="272" name="Google Shape;272;p4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73" name="Google Shape;273;p4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274" name="Google Shape;274;p44"/>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275" name="Google Shape;275;p4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0" name="Shape 280"/>
        <p:cNvGrpSpPr/>
        <p:nvPr/>
      </p:nvGrpSpPr>
      <p:grpSpPr>
        <a:xfrm>
          <a:off x="0" y="0"/>
          <a:ext cx="0" cy="0"/>
          <a:chOff x="0" y="0"/>
          <a:chExt cx="0" cy="0"/>
        </a:xfrm>
      </p:grpSpPr>
      <p:pic>
        <p:nvPicPr>
          <p:cNvPr id="281" name="Google Shape;281;p4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282" name="Google Shape;282;p46"/>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283" name="Google Shape;283;p46"/>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284" name="Google Shape;284;p4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85" name="Google Shape;285;p4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6" name="Shape 286"/>
        <p:cNvGrpSpPr/>
        <p:nvPr/>
      </p:nvGrpSpPr>
      <p:grpSpPr>
        <a:xfrm>
          <a:off x="0" y="0"/>
          <a:ext cx="0" cy="0"/>
          <a:chOff x="0" y="0"/>
          <a:chExt cx="0" cy="0"/>
        </a:xfrm>
      </p:grpSpPr>
      <p:pic>
        <p:nvPicPr>
          <p:cNvPr id="287" name="Google Shape;287;p47"/>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288" name="Google Shape;288;p47"/>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89" name="Google Shape;289;p4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90" name="Shape 290"/>
        <p:cNvGrpSpPr/>
        <p:nvPr/>
      </p:nvGrpSpPr>
      <p:grpSpPr>
        <a:xfrm>
          <a:off x="0" y="0"/>
          <a:ext cx="0" cy="0"/>
          <a:chOff x="0" y="0"/>
          <a:chExt cx="0" cy="0"/>
        </a:xfrm>
      </p:grpSpPr>
      <p:sp>
        <p:nvSpPr>
          <p:cNvPr id="291" name="Google Shape;291;p48"/>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92" name="Google Shape;292;p4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93" name="Google Shape;293;p4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294" name="Google Shape;294;p48"/>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5" name="Shape 295"/>
        <p:cNvGrpSpPr/>
        <p:nvPr/>
      </p:nvGrpSpPr>
      <p:grpSpPr>
        <a:xfrm>
          <a:off x="0" y="0"/>
          <a:ext cx="0" cy="0"/>
          <a:chOff x="0" y="0"/>
          <a:chExt cx="0" cy="0"/>
        </a:xfrm>
      </p:grpSpPr>
      <p:pic>
        <p:nvPicPr>
          <p:cNvPr id="296" name="Google Shape;296;p49"/>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297" name="Google Shape;297;p49"/>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298" name="Google Shape;298;p49"/>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299" name="Google Shape;299;p4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00" name="Google Shape;300;p49"/>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1" name="Shape 301"/>
        <p:cNvGrpSpPr/>
        <p:nvPr/>
      </p:nvGrpSpPr>
      <p:grpSpPr>
        <a:xfrm>
          <a:off x="0" y="0"/>
          <a:ext cx="0" cy="0"/>
          <a:chOff x="0" y="0"/>
          <a:chExt cx="0" cy="0"/>
        </a:xfrm>
      </p:grpSpPr>
      <p:pic>
        <p:nvPicPr>
          <p:cNvPr id="302" name="Google Shape;302;p50"/>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303" name="Google Shape;303;p50"/>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04" name="Google Shape;304;p50"/>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305" name="Google Shape;305;p50"/>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306" name="Google Shape;306;p5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07" name="Google Shape;307;p50"/>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8" name="Shape 308"/>
        <p:cNvGrpSpPr/>
        <p:nvPr/>
      </p:nvGrpSpPr>
      <p:grpSpPr>
        <a:xfrm>
          <a:off x="0" y="0"/>
          <a:ext cx="0" cy="0"/>
          <a:chOff x="0" y="0"/>
          <a:chExt cx="0" cy="0"/>
        </a:xfrm>
      </p:grpSpPr>
      <p:pic>
        <p:nvPicPr>
          <p:cNvPr id="309" name="Google Shape;309;p5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10" name="Google Shape;310;p5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11" name="Google Shape;311;p5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12" name="Google Shape;312;p51"/>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3" name="Shape 313"/>
        <p:cNvGrpSpPr/>
        <p:nvPr/>
      </p:nvGrpSpPr>
      <p:grpSpPr>
        <a:xfrm>
          <a:off x="0" y="0"/>
          <a:ext cx="0" cy="0"/>
          <a:chOff x="0" y="0"/>
          <a:chExt cx="0" cy="0"/>
        </a:xfrm>
      </p:grpSpPr>
      <p:pic>
        <p:nvPicPr>
          <p:cNvPr id="314" name="Google Shape;314;p52"/>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315" name="Google Shape;315;p52"/>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316" name="Google Shape;316;p52"/>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317" name="Google Shape;317;p5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18" name="Google Shape;318;p52"/>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9" name="Shape 319"/>
        <p:cNvGrpSpPr/>
        <p:nvPr/>
      </p:nvGrpSpPr>
      <p:grpSpPr>
        <a:xfrm>
          <a:off x="0" y="0"/>
          <a:ext cx="0" cy="0"/>
          <a:chOff x="0" y="0"/>
          <a:chExt cx="0" cy="0"/>
        </a:xfrm>
      </p:grpSpPr>
      <p:pic>
        <p:nvPicPr>
          <p:cNvPr id="320" name="Google Shape;320;p5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321" name="Google Shape;321;p53"/>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322" name="Google Shape;322;p5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23" name="Google Shape;323;p53"/>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6"/>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3" name="Google Shape;43;p6"/>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4" name="Google Shape;44;p6"/>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5" name="Google Shape;45;p6"/>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6" name="Google Shape;46;p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47" name="Google Shape;47;p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48" name="Google Shape;48;p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4" name="Shape 324"/>
        <p:cNvGrpSpPr/>
        <p:nvPr/>
      </p:nvGrpSpPr>
      <p:grpSpPr>
        <a:xfrm>
          <a:off x="0" y="0"/>
          <a:ext cx="0" cy="0"/>
          <a:chOff x="0" y="0"/>
          <a:chExt cx="0" cy="0"/>
        </a:xfrm>
      </p:grpSpPr>
      <p:pic>
        <p:nvPicPr>
          <p:cNvPr id="325" name="Google Shape;325;p5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326" name="Google Shape;326;p54"/>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327" name="Google Shape;327;p54"/>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328" name="Google Shape;328;p54"/>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329" name="Google Shape;329;p54"/>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330" name="Google Shape;330;p5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31" name="Google Shape;331;p54"/>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332" name="Shape 332"/>
        <p:cNvGrpSpPr/>
        <p:nvPr/>
      </p:nvGrpSpPr>
      <p:grpSpPr>
        <a:xfrm>
          <a:off x="0" y="0"/>
          <a:ext cx="0" cy="0"/>
          <a:chOff x="0" y="0"/>
          <a:chExt cx="0" cy="0"/>
        </a:xfrm>
      </p:grpSpPr>
      <p:pic>
        <p:nvPicPr>
          <p:cNvPr id="333" name="Google Shape;333;p55"/>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334" name="Google Shape;334;p55"/>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335" name="Google Shape;335;p5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336" name="Google Shape;336;p55"/>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337" name="Google Shape;337;p55"/>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338" name="Google Shape;338;p55"/>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9" name="Shape 339"/>
        <p:cNvGrpSpPr/>
        <p:nvPr/>
      </p:nvGrpSpPr>
      <p:grpSpPr>
        <a:xfrm>
          <a:off x="0" y="0"/>
          <a:ext cx="0" cy="0"/>
          <a:chOff x="0" y="0"/>
          <a:chExt cx="0" cy="0"/>
        </a:xfrm>
      </p:grpSpPr>
      <p:pic>
        <p:nvPicPr>
          <p:cNvPr id="340" name="Google Shape;340;p56"/>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341" name="Google Shape;341;p56"/>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342" name="Google Shape;342;p5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43" name="Google Shape;343;p56"/>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4" name="Shape 344"/>
        <p:cNvGrpSpPr/>
        <p:nvPr/>
      </p:nvGrpSpPr>
      <p:grpSpPr>
        <a:xfrm>
          <a:off x="0" y="0"/>
          <a:ext cx="0" cy="0"/>
          <a:chOff x="0" y="0"/>
          <a:chExt cx="0" cy="0"/>
        </a:xfrm>
      </p:grpSpPr>
      <p:pic>
        <p:nvPicPr>
          <p:cNvPr id="345" name="Google Shape;345;p57"/>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346" name="Google Shape;346;p57"/>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347" name="Google Shape;347;p57"/>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348" name="Google Shape;348;p5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49" name="Google Shape;349;p57"/>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0" name="Shape 350"/>
        <p:cNvGrpSpPr/>
        <p:nvPr/>
      </p:nvGrpSpPr>
      <p:grpSpPr>
        <a:xfrm>
          <a:off x="0" y="0"/>
          <a:ext cx="0" cy="0"/>
          <a:chOff x="0" y="0"/>
          <a:chExt cx="0" cy="0"/>
        </a:xfrm>
      </p:grpSpPr>
      <p:sp>
        <p:nvSpPr>
          <p:cNvPr id="351" name="Google Shape;351;p5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52" name="Google Shape;352;p58"/>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3" name="Shape 353"/>
        <p:cNvGrpSpPr/>
        <p:nvPr/>
      </p:nvGrpSpPr>
      <p:grpSpPr>
        <a:xfrm>
          <a:off x="0" y="0"/>
          <a:ext cx="0" cy="0"/>
          <a:chOff x="0" y="0"/>
          <a:chExt cx="0" cy="0"/>
        </a:xfrm>
      </p:grpSpPr>
      <p:sp>
        <p:nvSpPr>
          <p:cNvPr id="354" name="Google Shape;354;p59"/>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55" name="Google Shape;355;p59"/>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356" name="Google Shape;356;p59"/>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357" name="Google Shape;357;p59"/>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58" name="Google Shape;358;p59"/>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59" name="Google Shape;359;p59"/>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0" name="Shape 360"/>
        <p:cNvGrpSpPr/>
        <p:nvPr/>
      </p:nvGrpSpPr>
      <p:grpSpPr>
        <a:xfrm>
          <a:off x="0" y="0"/>
          <a:ext cx="0" cy="0"/>
          <a:chOff x="0" y="0"/>
          <a:chExt cx="0" cy="0"/>
        </a:xfrm>
      </p:grpSpPr>
      <p:sp>
        <p:nvSpPr>
          <p:cNvPr id="361" name="Google Shape;361;p6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62" name="Google Shape;362;p60"/>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363" name="Google Shape;363;p6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64" name="Google Shape;364;p6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65" name="Google Shape;365;p6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6" name="Shape 366"/>
        <p:cNvGrpSpPr/>
        <p:nvPr/>
      </p:nvGrpSpPr>
      <p:grpSpPr>
        <a:xfrm>
          <a:off x="0" y="0"/>
          <a:ext cx="0" cy="0"/>
          <a:chOff x="0" y="0"/>
          <a:chExt cx="0" cy="0"/>
        </a:xfrm>
      </p:grpSpPr>
      <p:sp>
        <p:nvSpPr>
          <p:cNvPr id="367" name="Google Shape;367;p61"/>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9400"/>
              <a:buFont typeface="Arial"/>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68" name="Google Shape;368;p61"/>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369" name="Google Shape;369;p61"/>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370" name="Google Shape;370;p61"/>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latin typeface="Arial"/>
                <a:ea typeface="Arial"/>
                <a:cs typeface="Arial"/>
                <a:sym typeface="Aria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371" name="Google Shape;371;p61"/>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372" name="Google Shape;372;p61"/>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73" name="Google Shape;373;p61"/>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74" name="Google Shape;374;p61"/>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75" name="Google Shape;375;p61"/>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76" name="Shape 376"/>
        <p:cNvGrpSpPr/>
        <p:nvPr/>
      </p:nvGrpSpPr>
      <p:grpSpPr>
        <a:xfrm>
          <a:off x="0" y="0"/>
          <a:ext cx="0" cy="0"/>
          <a:chOff x="0" y="0"/>
          <a:chExt cx="0" cy="0"/>
        </a:xfrm>
      </p:grpSpPr>
      <p:sp>
        <p:nvSpPr>
          <p:cNvPr id="377" name="Google Shape;377;p62"/>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378" name="Google Shape;378;p62"/>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rtl="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rtl="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379" name="Google Shape;379;p62"/>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80" name="Google Shape;380;p62"/>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381" name="Google Shape;381;p62"/>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fontScale="85000" lnSpcReduction="20000"/>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6" name="Shape 386"/>
        <p:cNvGrpSpPr/>
        <p:nvPr/>
      </p:nvGrpSpPr>
      <p:grpSpPr>
        <a:xfrm>
          <a:off x="0" y="0"/>
          <a:ext cx="0" cy="0"/>
          <a:chOff x="0" y="0"/>
          <a:chExt cx="0" cy="0"/>
        </a:xfrm>
      </p:grpSpPr>
      <p:pic>
        <p:nvPicPr>
          <p:cNvPr id="387" name="Google Shape;387;p64"/>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88" name="Google Shape;388;p64"/>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89" name="Google Shape;389;p6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 name="Google Shape;51;p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2" name="Google Shape;52;p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3" name="Google Shape;53;p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90" name="Shape 390"/>
        <p:cNvGrpSpPr/>
        <p:nvPr/>
      </p:nvGrpSpPr>
      <p:grpSpPr>
        <a:xfrm>
          <a:off x="0" y="0"/>
          <a:ext cx="0" cy="0"/>
          <a:chOff x="0" y="0"/>
          <a:chExt cx="0" cy="0"/>
        </a:xfrm>
      </p:grpSpPr>
      <p:sp>
        <p:nvSpPr>
          <p:cNvPr id="391" name="Google Shape;391;p65"/>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92" name="Google Shape;392;p6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3" name="Google Shape;393;p6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394" name="Google Shape;394;p65"/>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5" name="Shape 395"/>
        <p:cNvGrpSpPr/>
        <p:nvPr/>
      </p:nvGrpSpPr>
      <p:grpSpPr>
        <a:xfrm>
          <a:off x="0" y="0"/>
          <a:ext cx="0" cy="0"/>
          <a:chOff x="0" y="0"/>
          <a:chExt cx="0" cy="0"/>
        </a:xfrm>
      </p:grpSpPr>
      <p:pic>
        <p:nvPicPr>
          <p:cNvPr id="396" name="Google Shape;396;p6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97" name="Google Shape;397;p6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398" name="Google Shape;398;p66"/>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399" name="Google Shape;399;p66"/>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400" name="Google Shape;400;p6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01" name="Google Shape;401;p66"/>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2" name="Shape 402"/>
        <p:cNvGrpSpPr/>
        <p:nvPr/>
      </p:nvGrpSpPr>
      <p:grpSpPr>
        <a:xfrm>
          <a:off x="0" y="0"/>
          <a:ext cx="0" cy="0"/>
          <a:chOff x="0" y="0"/>
          <a:chExt cx="0" cy="0"/>
        </a:xfrm>
      </p:grpSpPr>
      <p:pic>
        <p:nvPicPr>
          <p:cNvPr id="403" name="Google Shape;403;p6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04" name="Google Shape;404;p6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405" name="Google Shape;405;p6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6" name="Shape 406"/>
        <p:cNvGrpSpPr/>
        <p:nvPr/>
      </p:nvGrpSpPr>
      <p:grpSpPr>
        <a:xfrm>
          <a:off x="0" y="0"/>
          <a:ext cx="0" cy="0"/>
          <a:chOff x="0" y="0"/>
          <a:chExt cx="0" cy="0"/>
        </a:xfrm>
      </p:grpSpPr>
      <p:pic>
        <p:nvPicPr>
          <p:cNvPr id="407" name="Google Shape;407;p68"/>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408" name="Google Shape;408;p6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409" name="Google Shape;409;p6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0" name="Google Shape;410;p68"/>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1" name="Shape 411"/>
        <p:cNvGrpSpPr/>
        <p:nvPr/>
      </p:nvGrpSpPr>
      <p:grpSpPr>
        <a:xfrm>
          <a:off x="0" y="0"/>
          <a:ext cx="0" cy="0"/>
          <a:chOff x="0" y="0"/>
          <a:chExt cx="0" cy="0"/>
        </a:xfrm>
      </p:grpSpPr>
      <p:pic>
        <p:nvPicPr>
          <p:cNvPr id="412" name="Google Shape;412;p69"/>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13" name="Google Shape;413;p69"/>
          <p:cNvSpPr txBox="1"/>
          <p:nvPr>
            <p:ph type="ctrTitle"/>
          </p:nvPr>
        </p:nvSpPr>
        <p:spPr>
          <a:xfrm>
            <a:off x="831213" y="3094400"/>
            <a:ext cx="8616000" cy="54738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rtl="0"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14" name="Google Shape;414;p69"/>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sz="5800"/>
            </a:lvl1pPr>
            <a:lvl2pPr lvl="1" rtl="0" algn="l">
              <a:lnSpc>
                <a:spcPct val="100000"/>
              </a:lnSpc>
              <a:spcBef>
                <a:spcPts val="0"/>
              </a:spcBef>
              <a:spcAft>
                <a:spcPts val="0"/>
              </a:spcAft>
              <a:buSzPts val="7000"/>
              <a:buNone/>
              <a:defRPr sz="7000"/>
            </a:lvl2pPr>
            <a:lvl3pPr lvl="2" rtl="0" algn="l">
              <a:lnSpc>
                <a:spcPct val="100000"/>
              </a:lnSpc>
              <a:spcBef>
                <a:spcPts val="0"/>
              </a:spcBef>
              <a:spcAft>
                <a:spcPts val="0"/>
              </a:spcAft>
              <a:buSzPts val="7000"/>
              <a:buNone/>
              <a:defRPr sz="7000"/>
            </a:lvl3pPr>
            <a:lvl4pPr lvl="3" rtl="0" algn="l">
              <a:lnSpc>
                <a:spcPct val="100000"/>
              </a:lnSpc>
              <a:spcBef>
                <a:spcPts val="0"/>
              </a:spcBef>
              <a:spcAft>
                <a:spcPts val="0"/>
              </a:spcAft>
              <a:buSzPts val="7000"/>
              <a:buNone/>
              <a:defRPr sz="7000"/>
            </a:lvl4pPr>
            <a:lvl5pPr lvl="4" rtl="0" algn="l">
              <a:lnSpc>
                <a:spcPct val="100000"/>
              </a:lnSpc>
              <a:spcBef>
                <a:spcPts val="0"/>
              </a:spcBef>
              <a:spcAft>
                <a:spcPts val="0"/>
              </a:spcAft>
              <a:buSzPts val="7000"/>
              <a:buNone/>
              <a:defRPr sz="7000"/>
            </a:lvl5pPr>
            <a:lvl6pPr lvl="5" rtl="0" algn="l">
              <a:lnSpc>
                <a:spcPct val="100000"/>
              </a:lnSpc>
              <a:spcBef>
                <a:spcPts val="0"/>
              </a:spcBef>
              <a:spcAft>
                <a:spcPts val="0"/>
              </a:spcAft>
              <a:buSzPts val="7000"/>
              <a:buNone/>
              <a:defRPr sz="7000"/>
            </a:lvl6pPr>
            <a:lvl7pPr lvl="6" rtl="0" algn="l">
              <a:lnSpc>
                <a:spcPct val="100000"/>
              </a:lnSpc>
              <a:spcBef>
                <a:spcPts val="0"/>
              </a:spcBef>
              <a:spcAft>
                <a:spcPts val="0"/>
              </a:spcAft>
              <a:buSzPts val="7000"/>
              <a:buNone/>
              <a:defRPr sz="7000"/>
            </a:lvl7pPr>
            <a:lvl8pPr lvl="7" rtl="0" algn="l">
              <a:lnSpc>
                <a:spcPct val="100000"/>
              </a:lnSpc>
              <a:spcBef>
                <a:spcPts val="0"/>
              </a:spcBef>
              <a:spcAft>
                <a:spcPts val="0"/>
              </a:spcAft>
              <a:buSzPts val="7000"/>
              <a:buNone/>
              <a:defRPr sz="7000"/>
            </a:lvl8pPr>
            <a:lvl9pPr lvl="8" rtl="0" algn="l">
              <a:lnSpc>
                <a:spcPct val="100000"/>
              </a:lnSpc>
              <a:spcBef>
                <a:spcPts val="0"/>
              </a:spcBef>
              <a:spcAft>
                <a:spcPts val="0"/>
              </a:spcAft>
              <a:buSzPts val="7000"/>
              <a:buNone/>
              <a:defRPr sz="7000"/>
            </a:lvl9pPr>
          </a:lstStyle>
          <a:p/>
        </p:txBody>
      </p:sp>
      <p:sp>
        <p:nvSpPr>
          <p:cNvPr id="415" name="Google Shape;415;p6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6" name="Shape 416"/>
        <p:cNvGrpSpPr/>
        <p:nvPr/>
      </p:nvGrpSpPr>
      <p:grpSpPr>
        <a:xfrm>
          <a:off x="0" y="0"/>
          <a:ext cx="0" cy="0"/>
          <a:chOff x="0" y="0"/>
          <a:chExt cx="0" cy="0"/>
        </a:xfrm>
      </p:grpSpPr>
      <p:pic>
        <p:nvPicPr>
          <p:cNvPr id="417" name="Google Shape;417;p7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8" name="Google Shape;418;p70"/>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19" name="Google Shape;419;p70"/>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rtl="0" algn="l">
              <a:lnSpc>
                <a:spcPct val="115000"/>
              </a:lnSpc>
              <a:spcBef>
                <a:spcPts val="0"/>
              </a:spcBef>
              <a:spcAft>
                <a:spcPts val="0"/>
              </a:spcAft>
              <a:buSzPts val="3200"/>
              <a:buChar char="●"/>
              <a:defRPr sz="32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420" name="Google Shape;420;p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1" name="Google Shape;421;p7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2" name="Shape 422"/>
        <p:cNvGrpSpPr/>
        <p:nvPr/>
      </p:nvGrpSpPr>
      <p:grpSpPr>
        <a:xfrm>
          <a:off x="0" y="0"/>
          <a:ext cx="0" cy="0"/>
          <a:chOff x="0" y="0"/>
          <a:chExt cx="0" cy="0"/>
        </a:xfrm>
      </p:grpSpPr>
      <p:pic>
        <p:nvPicPr>
          <p:cNvPr id="423" name="Google Shape;423;p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24" name="Google Shape;424;p71"/>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rt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lgn="l">
              <a:lnSpc>
                <a:spcPct val="100000"/>
              </a:lnSpc>
              <a:spcBef>
                <a:spcPts val="0"/>
              </a:spcBef>
              <a:spcAft>
                <a:spcPts val="0"/>
              </a:spcAft>
              <a:buSzPts val="12800"/>
              <a:buNone/>
              <a:defRPr sz="12800"/>
            </a:lvl2pPr>
            <a:lvl3pPr lvl="2" rtl="0" algn="l">
              <a:lnSpc>
                <a:spcPct val="100000"/>
              </a:lnSpc>
              <a:spcBef>
                <a:spcPts val="0"/>
              </a:spcBef>
              <a:spcAft>
                <a:spcPts val="0"/>
              </a:spcAft>
              <a:buSzPts val="12800"/>
              <a:buNone/>
              <a:defRPr sz="12800"/>
            </a:lvl3pPr>
            <a:lvl4pPr lvl="3" rtl="0" algn="l">
              <a:lnSpc>
                <a:spcPct val="100000"/>
              </a:lnSpc>
              <a:spcBef>
                <a:spcPts val="0"/>
              </a:spcBef>
              <a:spcAft>
                <a:spcPts val="0"/>
              </a:spcAft>
              <a:buSzPts val="12800"/>
              <a:buNone/>
              <a:defRPr sz="12800"/>
            </a:lvl4pPr>
            <a:lvl5pPr lvl="4" rtl="0" algn="l">
              <a:lnSpc>
                <a:spcPct val="100000"/>
              </a:lnSpc>
              <a:spcBef>
                <a:spcPts val="0"/>
              </a:spcBef>
              <a:spcAft>
                <a:spcPts val="0"/>
              </a:spcAft>
              <a:buSzPts val="12800"/>
              <a:buNone/>
              <a:defRPr sz="12800"/>
            </a:lvl5pPr>
            <a:lvl6pPr lvl="5" rtl="0" algn="l">
              <a:lnSpc>
                <a:spcPct val="100000"/>
              </a:lnSpc>
              <a:spcBef>
                <a:spcPts val="0"/>
              </a:spcBef>
              <a:spcAft>
                <a:spcPts val="0"/>
              </a:spcAft>
              <a:buSzPts val="12800"/>
              <a:buNone/>
              <a:defRPr sz="12800"/>
            </a:lvl6pPr>
            <a:lvl7pPr lvl="6" rtl="0" algn="l">
              <a:lnSpc>
                <a:spcPct val="100000"/>
              </a:lnSpc>
              <a:spcBef>
                <a:spcPts val="0"/>
              </a:spcBef>
              <a:spcAft>
                <a:spcPts val="0"/>
              </a:spcAft>
              <a:buSzPts val="12800"/>
              <a:buNone/>
              <a:defRPr sz="12800"/>
            </a:lvl7pPr>
            <a:lvl8pPr lvl="7" rtl="0" algn="l">
              <a:lnSpc>
                <a:spcPct val="100000"/>
              </a:lnSpc>
              <a:spcBef>
                <a:spcPts val="0"/>
              </a:spcBef>
              <a:spcAft>
                <a:spcPts val="0"/>
              </a:spcAft>
              <a:buSzPts val="12800"/>
              <a:buNone/>
              <a:defRPr sz="12800"/>
            </a:lvl8pPr>
            <a:lvl9pPr lvl="8" rtl="0" algn="l">
              <a:lnSpc>
                <a:spcPct val="100000"/>
              </a:lnSpc>
              <a:spcBef>
                <a:spcPts val="0"/>
              </a:spcBef>
              <a:spcAft>
                <a:spcPts val="0"/>
              </a:spcAft>
              <a:buSzPts val="12800"/>
              <a:buNone/>
              <a:defRPr sz="12800"/>
            </a:lvl9pPr>
          </a:lstStyle>
          <a:p/>
        </p:txBody>
      </p:sp>
      <p:sp>
        <p:nvSpPr>
          <p:cNvPr id="425" name="Google Shape;425;p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6" name="Google Shape;426;p71"/>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7" name="Shape 427"/>
        <p:cNvGrpSpPr/>
        <p:nvPr/>
      </p:nvGrpSpPr>
      <p:grpSpPr>
        <a:xfrm>
          <a:off x="0" y="0"/>
          <a:ext cx="0" cy="0"/>
          <a:chOff x="0" y="0"/>
          <a:chExt cx="0" cy="0"/>
        </a:xfrm>
      </p:grpSpPr>
      <p:pic>
        <p:nvPicPr>
          <p:cNvPr id="428" name="Google Shape;428;p7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
        <p:nvSpPr>
          <p:cNvPr id="429" name="Google Shape;429;p72"/>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430" name="Google Shape;430;p72"/>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lnSpc>
                <a:spcPct val="100000"/>
              </a:lnSpc>
              <a:spcBef>
                <a:spcPts val="0"/>
              </a:spcBef>
              <a:spcAft>
                <a:spcPts val="0"/>
              </a:spcAft>
              <a:buSzPts val="11200"/>
              <a:buNone/>
              <a:defRPr sz="11200"/>
            </a:lvl2pPr>
            <a:lvl3pPr lvl="2" rtl="0" algn="ctr">
              <a:lnSpc>
                <a:spcPct val="100000"/>
              </a:lnSpc>
              <a:spcBef>
                <a:spcPts val="0"/>
              </a:spcBef>
              <a:spcAft>
                <a:spcPts val="0"/>
              </a:spcAft>
              <a:buSzPts val="11200"/>
              <a:buNone/>
              <a:defRPr sz="11200"/>
            </a:lvl3pPr>
            <a:lvl4pPr lvl="3" rtl="0" algn="ctr">
              <a:lnSpc>
                <a:spcPct val="100000"/>
              </a:lnSpc>
              <a:spcBef>
                <a:spcPts val="0"/>
              </a:spcBef>
              <a:spcAft>
                <a:spcPts val="0"/>
              </a:spcAft>
              <a:buSzPts val="11200"/>
              <a:buNone/>
              <a:defRPr sz="11200"/>
            </a:lvl4pPr>
            <a:lvl5pPr lvl="4" rtl="0" algn="ctr">
              <a:lnSpc>
                <a:spcPct val="100000"/>
              </a:lnSpc>
              <a:spcBef>
                <a:spcPts val="0"/>
              </a:spcBef>
              <a:spcAft>
                <a:spcPts val="0"/>
              </a:spcAft>
              <a:buSzPts val="11200"/>
              <a:buNone/>
              <a:defRPr sz="11200"/>
            </a:lvl5pPr>
            <a:lvl6pPr lvl="5" rtl="0" algn="ctr">
              <a:lnSpc>
                <a:spcPct val="100000"/>
              </a:lnSpc>
              <a:spcBef>
                <a:spcPts val="0"/>
              </a:spcBef>
              <a:spcAft>
                <a:spcPts val="0"/>
              </a:spcAft>
              <a:buSzPts val="11200"/>
              <a:buNone/>
              <a:defRPr sz="11200"/>
            </a:lvl6pPr>
            <a:lvl7pPr lvl="6" rtl="0" algn="ctr">
              <a:lnSpc>
                <a:spcPct val="100000"/>
              </a:lnSpc>
              <a:spcBef>
                <a:spcPts val="0"/>
              </a:spcBef>
              <a:spcAft>
                <a:spcPts val="0"/>
              </a:spcAft>
              <a:buSzPts val="11200"/>
              <a:buNone/>
              <a:defRPr sz="11200"/>
            </a:lvl7pPr>
            <a:lvl8pPr lvl="7" rtl="0" algn="ctr">
              <a:lnSpc>
                <a:spcPct val="100000"/>
              </a:lnSpc>
              <a:spcBef>
                <a:spcPts val="0"/>
              </a:spcBef>
              <a:spcAft>
                <a:spcPts val="0"/>
              </a:spcAft>
              <a:buSzPts val="11200"/>
              <a:buNone/>
              <a:defRPr sz="11200"/>
            </a:lvl8pPr>
            <a:lvl9pPr lvl="8" rtl="0" algn="ctr">
              <a:lnSpc>
                <a:spcPct val="100000"/>
              </a:lnSpc>
              <a:spcBef>
                <a:spcPts val="0"/>
              </a:spcBef>
              <a:spcAft>
                <a:spcPts val="0"/>
              </a:spcAft>
              <a:buSzPts val="11200"/>
              <a:buNone/>
              <a:defRPr sz="11200"/>
            </a:lvl9pPr>
          </a:lstStyle>
          <a:p/>
        </p:txBody>
      </p:sp>
      <p:sp>
        <p:nvSpPr>
          <p:cNvPr id="431" name="Google Shape;431;p72"/>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32" name="Google Shape;432;p72"/>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433" name="Google Shape;433;p7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4" name="Google Shape;434;p72"/>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35" name="Shape 435"/>
        <p:cNvGrpSpPr/>
        <p:nvPr/>
      </p:nvGrpSpPr>
      <p:grpSpPr>
        <a:xfrm>
          <a:off x="0" y="0"/>
          <a:ext cx="0" cy="0"/>
          <a:chOff x="0" y="0"/>
          <a:chExt cx="0" cy="0"/>
        </a:xfrm>
      </p:grpSpPr>
      <p:pic>
        <p:nvPicPr>
          <p:cNvPr id="436" name="Google Shape;436;p7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37" name="Google Shape;437;p73"/>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438" name="Google Shape;438;p7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39" name="Google Shape;439;p73"/>
          <p:cNvSpPr txBox="1"/>
          <p:nvPr>
            <p:ph type="ctrTitle"/>
          </p:nvPr>
        </p:nvSpPr>
        <p:spPr>
          <a:xfrm>
            <a:off x="831213" y="3094400"/>
            <a:ext cx="8616000" cy="54738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lgn="l">
              <a:lnSpc>
                <a:spcPct val="100000"/>
              </a:lnSpc>
              <a:spcBef>
                <a:spcPts val="0"/>
              </a:spcBef>
              <a:spcAft>
                <a:spcPts val="0"/>
              </a:spcAft>
              <a:buSzPts val="13400"/>
              <a:buNone/>
              <a:defRPr sz="13400"/>
            </a:lvl2pPr>
            <a:lvl3pPr lvl="2" rtl="0" algn="l">
              <a:lnSpc>
                <a:spcPct val="100000"/>
              </a:lnSpc>
              <a:spcBef>
                <a:spcPts val="0"/>
              </a:spcBef>
              <a:spcAft>
                <a:spcPts val="0"/>
              </a:spcAft>
              <a:buSzPts val="13400"/>
              <a:buNone/>
              <a:defRPr sz="13400"/>
            </a:lvl3pPr>
            <a:lvl4pPr lvl="3" rtl="0" algn="l">
              <a:lnSpc>
                <a:spcPct val="100000"/>
              </a:lnSpc>
              <a:spcBef>
                <a:spcPts val="0"/>
              </a:spcBef>
              <a:spcAft>
                <a:spcPts val="0"/>
              </a:spcAft>
              <a:buSzPts val="13400"/>
              <a:buNone/>
              <a:defRPr sz="13400"/>
            </a:lvl4pPr>
            <a:lvl5pPr lvl="4" rtl="0" algn="l">
              <a:lnSpc>
                <a:spcPct val="100000"/>
              </a:lnSpc>
              <a:spcBef>
                <a:spcPts val="0"/>
              </a:spcBef>
              <a:spcAft>
                <a:spcPts val="0"/>
              </a:spcAft>
              <a:buSzPts val="13400"/>
              <a:buNone/>
              <a:defRPr sz="13400"/>
            </a:lvl5pPr>
            <a:lvl6pPr lvl="5" rtl="0" algn="l">
              <a:lnSpc>
                <a:spcPct val="100000"/>
              </a:lnSpc>
              <a:spcBef>
                <a:spcPts val="0"/>
              </a:spcBef>
              <a:spcAft>
                <a:spcPts val="0"/>
              </a:spcAft>
              <a:buSzPts val="13400"/>
              <a:buNone/>
              <a:defRPr sz="13400"/>
            </a:lvl6pPr>
            <a:lvl7pPr lvl="6" rtl="0" algn="l">
              <a:lnSpc>
                <a:spcPct val="100000"/>
              </a:lnSpc>
              <a:spcBef>
                <a:spcPts val="0"/>
              </a:spcBef>
              <a:spcAft>
                <a:spcPts val="0"/>
              </a:spcAft>
              <a:buSzPts val="13400"/>
              <a:buNone/>
              <a:defRPr sz="13400"/>
            </a:lvl7pPr>
            <a:lvl8pPr lvl="7" rtl="0" algn="l">
              <a:lnSpc>
                <a:spcPct val="100000"/>
              </a:lnSpc>
              <a:spcBef>
                <a:spcPts val="0"/>
              </a:spcBef>
              <a:spcAft>
                <a:spcPts val="0"/>
              </a:spcAft>
              <a:buSzPts val="13400"/>
              <a:buNone/>
              <a:defRPr sz="13400"/>
            </a:lvl8pPr>
            <a:lvl9pPr lvl="8" rtl="0" algn="l">
              <a:lnSpc>
                <a:spcPct val="100000"/>
              </a:lnSpc>
              <a:spcBef>
                <a:spcPts val="0"/>
              </a:spcBef>
              <a:spcAft>
                <a:spcPts val="0"/>
              </a:spcAft>
              <a:buSzPts val="13400"/>
              <a:buNone/>
              <a:defRPr sz="13400"/>
            </a:lvl9pPr>
          </a:lstStyle>
          <a:p/>
        </p:txBody>
      </p:sp>
      <p:sp>
        <p:nvSpPr>
          <p:cNvPr id="440" name="Google Shape;440;p73"/>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sz="5800"/>
            </a:lvl1pPr>
            <a:lvl2pPr lvl="1" rtl="0" algn="l">
              <a:lnSpc>
                <a:spcPct val="100000"/>
              </a:lnSpc>
              <a:spcBef>
                <a:spcPts val="0"/>
              </a:spcBef>
              <a:spcAft>
                <a:spcPts val="0"/>
              </a:spcAft>
              <a:buSzPts val="7000"/>
              <a:buNone/>
              <a:defRPr sz="7000"/>
            </a:lvl2pPr>
            <a:lvl3pPr lvl="2" rtl="0" algn="l">
              <a:lnSpc>
                <a:spcPct val="100000"/>
              </a:lnSpc>
              <a:spcBef>
                <a:spcPts val="0"/>
              </a:spcBef>
              <a:spcAft>
                <a:spcPts val="0"/>
              </a:spcAft>
              <a:buSzPts val="7000"/>
              <a:buNone/>
              <a:defRPr sz="7000"/>
            </a:lvl3pPr>
            <a:lvl4pPr lvl="3" rtl="0" algn="l">
              <a:lnSpc>
                <a:spcPct val="100000"/>
              </a:lnSpc>
              <a:spcBef>
                <a:spcPts val="0"/>
              </a:spcBef>
              <a:spcAft>
                <a:spcPts val="0"/>
              </a:spcAft>
              <a:buSzPts val="7000"/>
              <a:buNone/>
              <a:defRPr sz="7000"/>
            </a:lvl4pPr>
            <a:lvl5pPr lvl="4" rtl="0" algn="l">
              <a:lnSpc>
                <a:spcPct val="100000"/>
              </a:lnSpc>
              <a:spcBef>
                <a:spcPts val="0"/>
              </a:spcBef>
              <a:spcAft>
                <a:spcPts val="0"/>
              </a:spcAft>
              <a:buSzPts val="7000"/>
              <a:buNone/>
              <a:defRPr sz="7000"/>
            </a:lvl5pPr>
            <a:lvl6pPr lvl="5" rtl="0" algn="l">
              <a:lnSpc>
                <a:spcPct val="100000"/>
              </a:lnSpc>
              <a:spcBef>
                <a:spcPts val="0"/>
              </a:spcBef>
              <a:spcAft>
                <a:spcPts val="0"/>
              </a:spcAft>
              <a:buSzPts val="7000"/>
              <a:buNone/>
              <a:defRPr sz="7000"/>
            </a:lvl6pPr>
            <a:lvl7pPr lvl="6" rtl="0" algn="l">
              <a:lnSpc>
                <a:spcPct val="100000"/>
              </a:lnSpc>
              <a:spcBef>
                <a:spcPts val="0"/>
              </a:spcBef>
              <a:spcAft>
                <a:spcPts val="0"/>
              </a:spcAft>
              <a:buSzPts val="7000"/>
              <a:buNone/>
              <a:defRPr sz="7000"/>
            </a:lvl7pPr>
            <a:lvl8pPr lvl="7" rtl="0" algn="l">
              <a:lnSpc>
                <a:spcPct val="100000"/>
              </a:lnSpc>
              <a:spcBef>
                <a:spcPts val="0"/>
              </a:spcBef>
              <a:spcAft>
                <a:spcPts val="0"/>
              </a:spcAft>
              <a:buSzPts val="7000"/>
              <a:buNone/>
              <a:defRPr sz="7000"/>
            </a:lvl8pPr>
            <a:lvl9pPr lvl="8" rtl="0" algn="l">
              <a:lnSpc>
                <a:spcPct val="100000"/>
              </a:lnSpc>
              <a:spcBef>
                <a:spcPts val="0"/>
              </a:spcBef>
              <a:spcAft>
                <a:spcPts val="0"/>
              </a:spcAft>
              <a:buSzPts val="7000"/>
              <a:buNone/>
              <a:defRPr sz="7000"/>
            </a:lvl9pPr>
          </a:lstStyle>
          <a:p/>
        </p:txBody>
      </p:sp>
      <p:pic>
        <p:nvPicPr>
          <p:cNvPr id="441" name="Google Shape;441;p73"/>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2" name="Shape 442"/>
        <p:cNvGrpSpPr/>
        <p:nvPr/>
      </p:nvGrpSpPr>
      <p:grpSpPr>
        <a:xfrm>
          <a:off x="0" y="0"/>
          <a:ext cx="0" cy="0"/>
          <a:chOff x="0" y="0"/>
          <a:chExt cx="0" cy="0"/>
        </a:xfrm>
      </p:grpSpPr>
      <p:pic>
        <p:nvPicPr>
          <p:cNvPr id="443" name="Google Shape;443;p7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4" name="Google Shape;444;p74"/>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rtl="0" algn="l">
              <a:lnSpc>
                <a:spcPct val="100000"/>
              </a:lnSpc>
              <a:spcBef>
                <a:spcPts val="0"/>
              </a:spcBef>
              <a:spcAft>
                <a:spcPts val="0"/>
              </a:spcAft>
              <a:buSzPts val="4800"/>
              <a:buNone/>
              <a:defRPr/>
            </a:lvl1pPr>
          </a:lstStyle>
          <a:p/>
        </p:txBody>
      </p:sp>
      <p:sp>
        <p:nvSpPr>
          <p:cNvPr id="445" name="Google Shape;445;p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6" name="Google Shape;446;p74"/>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6" name="Google Shape;56;p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7" name="Google Shape;57;p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7" name="Shape 447"/>
        <p:cNvGrpSpPr/>
        <p:nvPr/>
      </p:nvGrpSpPr>
      <p:grpSpPr>
        <a:xfrm>
          <a:off x="0" y="0"/>
          <a:ext cx="0" cy="0"/>
          <a:chOff x="0" y="0"/>
          <a:chExt cx="0" cy="0"/>
        </a:xfrm>
      </p:grpSpPr>
      <p:pic>
        <p:nvPicPr>
          <p:cNvPr id="448" name="Google Shape;448;p7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49" name="Google Shape;449;p75"/>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rt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lnSpc>
                <a:spcPct val="100000"/>
              </a:lnSpc>
              <a:spcBef>
                <a:spcPts val="0"/>
              </a:spcBef>
              <a:spcAft>
                <a:spcPts val="0"/>
              </a:spcAft>
              <a:buSzPts val="32000"/>
              <a:buNone/>
              <a:defRPr sz="32000"/>
            </a:lvl2pPr>
            <a:lvl3pPr lvl="2" rtl="0" algn="ctr">
              <a:lnSpc>
                <a:spcPct val="100000"/>
              </a:lnSpc>
              <a:spcBef>
                <a:spcPts val="0"/>
              </a:spcBef>
              <a:spcAft>
                <a:spcPts val="0"/>
              </a:spcAft>
              <a:buSzPts val="32000"/>
              <a:buNone/>
              <a:defRPr sz="32000"/>
            </a:lvl3pPr>
            <a:lvl4pPr lvl="3" rtl="0" algn="ctr">
              <a:lnSpc>
                <a:spcPct val="100000"/>
              </a:lnSpc>
              <a:spcBef>
                <a:spcPts val="0"/>
              </a:spcBef>
              <a:spcAft>
                <a:spcPts val="0"/>
              </a:spcAft>
              <a:buSzPts val="32000"/>
              <a:buNone/>
              <a:defRPr sz="32000"/>
            </a:lvl4pPr>
            <a:lvl5pPr lvl="4" rtl="0" algn="ctr">
              <a:lnSpc>
                <a:spcPct val="100000"/>
              </a:lnSpc>
              <a:spcBef>
                <a:spcPts val="0"/>
              </a:spcBef>
              <a:spcAft>
                <a:spcPts val="0"/>
              </a:spcAft>
              <a:buSzPts val="32000"/>
              <a:buNone/>
              <a:defRPr sz="32000"/>
            </a:lvl5pPr>
            <a:lvl6pPr lvl="5" rtl="0" algn="ctr">
              <a:lnSpc>
                <a:spcPct val="100000"/>
              </a:lnSpc>
              <a:spcBef>
                <a:spcPts val="0"/>
              </a:spcBef>
              <a:spcAft>
                <a:spcPts val="0"/>
              </a:spcAft>
              <a:buSzPts val="32000"/>
              <a:buNone/>
              <a:defRPr sz="32000"/>
            </a:lvl6pPr>
            <a:lvl7pPr lvl="6" rtl="0" algn="ctr">
              <a:lnSpc>
                <a:spcPct val="100000"/>
              </a:lnSpc>
              <a:spcBef>
                <a:spcPts val="0"/>
              </a:spcBef>
              <a:spcAft>
                <a:spcPts val="0"/>
              </a:spcAft>
              <a:buSzPts val="32000"/>
              <a:buNone/>
              <a:defRPr sz="32000"/>
            </a:lvl7pPr>
            <a:lvl8pPr lvl="7" rtl="0" algn="ctr">
              <a:lnSpc>
                <a:spcPct val="100000"/>
              </a:lnSpc>
              <a:spcBef>
                <a:spcPts val="0"/>
              </a:spcBef>
              <a:spcAft>
                <a:spcPts val="0"/>
              </a:spcAft>
              <a:buSzPts val="32000"/>
              <a:buNone/>
              <a:defRPr sz="32000"/>
            </a:lvl8pPr>
            <a:lvl9pPr lvl="8" rtl="0" algn="ctr">
              <a:lnSpc>
                <a:spcPct val="100000"/>
              </a:lnSpc>
              <a:spcBef>
                <a:spcPts val="0"/>
              </a:spcBef>
              <a:spcAft>
                <a:spcPts val="0"/>
              </a:spcAft>
              <a:buSzPts val="32000"/>
              <a:buNone/>
              <a:defRPr sz="32000"/>
            </a:lvl9pPr>
          </a:lstStyle>
          <a:p>
            <a:r>
              <a:t>xx%</a:t>
            </a:r>
          </a:p>
        </p:txBody>
      </p:sp>
      <p:sp>
        <p:nvSpPr>
          <p:cNvPr id="450" name="Google Shape;450;p75"/>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rtl="0" algn="ctr">
              <a:lnSpc>
                <a:spcPct val="115000"/>
              </a:lnSpc>
              <a:spcBef>
                <a:spcPts val="0"/>
              </a:spcBef>
              <a:spcAft>
                <a:spcPts val="0"/>
              </a:spcAft>
              <a:buSzPts val="4800"/>
              <a:buChar char="●"/>
              <a:defRPr/>
            </a:lvl1pPr>
            <a:lvl2pPr indent="-469900" lvl="1" marL="914400" rtl="0" algn="ctr">
              <a:lnSpc>
                <a:spcPct val="115000"/>
              </a:lnSpc>
              <a:spcBef>
                <a:spcPts val="0"/>
              </a:spcBef>
              <a:spcAft>
                <a:spcPts val="0"/>
              </a:spcAft>
              <a:buSzPts val="3800"/>
              <a:buChar char="○"/>
              <a:defRPr/>
            </a:lvl2pPr>
            <a:lvl3pPr indent="-469900" lvl="2" marL="1371600" rtl="0" algn="ctr">
              <a:lnSpc>
                <a:spcPct val="115000"/>
              </a:lnSpc>
              <a:spcBef>
                <a:spcPts val="0"/>
              </a:spcBef>
              <a:spcAft>
                <a:spcPts val="0"/>
              </a:spcAft>
              <a:buSzPts val="3800"/>
              <a:buChar char="■"/>
              <a:defRPr/>
            </a:lvl3pPr>
            <a:lvl4pPr indent="-469900" lvl="3" marL="1828800" rtl="0" algn="ctr">
              <a:lnSpc>
                <a:spcPct val="115000"/>
              </a:lnSpc>
              <a:spcBef>
                <a:spcPts val="0"/>
              </a:spcBef>
              <a:spcAft>
                <a:spcPts val="0"/>
              </a:spcAft>
              <a:buSzPts val="3800"/>
              <a:buChar char="●"/>
              <a:defRPr/>
            </a:lvl4pPr>
            <a:lvl5pPr indent="-469900" lvl="4" marL="2286000" rtl="0" algn="ctr">
              <a:lnSpc>
                <a:spcPct val="115000"/>
              </a:lnSpc>
              <a:spcBef>
                <a:spcPts val="0"/>
              </a:spcBef>
              <a:spcAft>
                <a:spcPts val="0"/>
              </a:spcAft>
              <a:buSzPts val="3800"/>
              <a:buChar char="○"/>
              <a:defRPr/>
            </a:lvl5pPr>
            <a:lvl6pPr indent="-469900" lvl="5" marL="2743200" rtl="0" algn="ctr">
              <a:lnSpc>
                <a:spcPct val="115000"/>
              </a:lnSpc>
              <a:spcBef>
                <a:spcPts val="0"/>
              </a:spcBef>
              <a:spcAft>
                <a:spcPts val="0"/>
              </a:spcAft>
              <a:buSzPts val="3800"/>
              <a:buChar char="■"/>
              <a:defRPr/>
            </a:lvl6pPr>
            <a:lvl7pPr indent="-469900" lvl="6" marL="3200400" rtl="0" algn="ctr">
              <a:lnSpc>
                <a:spcPct val="115000"/>
              </a:lnSpc>
              <a:spcBef>
                <a:spcPts val="0"/>
              </a:spcBef>
              <a:spcAft>
                <a:spcPts val="0"/>
              </a:spcAft>
              <a:buSzPts val="3800"/>
              <a:buChar char="●"/>
              <a:defRPr/>
            </a:lvl7pPr>
            <a:lvl8pPr indent="-469900" lvl="7" marL="3657600" rtl="0" algn="ctr">
              <a:lnSpc>
                <a:spcPct val="115000"/>
              </a:lnSpc>
              <a:spcBef>
                <a:spcPts val="0"/>
              </a:spcBef>
              <a:spcAft>
                <a:spcPts val="0"/>
              </a:spcAft>
              <a:buSzPts val="3800"/>
              <a:buChar char="○"/>
              <a:defRPr/>
            </a:lvl8pPr>
            <a:lvl9pPr indent="-469900" lvl="8" marL="4114800" rtl="0" algn="ctr">
              <a:lnSpc>
                <a:spcPct val="115000"/>
              </a:lnSpc>
              <a:spcBef>
                <a:spcPts val="0"/>
              </a:spcBef>
              <a:spcAft>
                <a:spcPts val="0"/>
              </a:spcAft>
              <a:buSzPts val="3800"/>
              <a:buChar char="■"/>
              <a:defRPr/>
            </a:lvl9pPr>
          </a:lstStyle>
          <a:p/>
        </p:txBody>
      </p:sp>
      <p:sp>
        <p:nvSpPr>
          <p:cNvPr id="451" name="Google Shape;451;p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2" name="Google Shape;452;p75"/>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3" name="Shape 453"/>
        <p:cNvGrpSpPr/>
        <p:nvPr/>
      </p:nvGrpSpPr>
      <p:grpSpPr>
        <a:xfrm>
          <a:off x="0" y="0"/>
          <a:ext cx="0" cy="0"/>
          <a:chOff x="0" y="0"/>
          <a:chExt cx="0" cy="0"/>
        </a:xfrm>
      </p:grpSpPr>
      <p:sp>
        <p:nvSpPr>
          <p:cNvPr id="454" name="Google Shape;454;p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5" name="Google Shape;455;p76"/>
          <p:cNvPicPr preferRelativeResize="0"/>
          <p:nvPr/>
        </p:nvPicPr>
        <p:blipFill rotWithShape="1">
          <a:blip r:embed="rId2">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7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4" name="Google Shape;464;p78"/>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65" name="Google Shape;465;p7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66" name="Google Shape;466;p7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67" name="Google Shape;467;p7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79"/>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0" name="Google Shape;470;p79"/>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471" name="Google Shape;471;p7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2" name="Google Shape;472;p7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3" name="Google Shape;473;p7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4" name="Shape 474"/>
        <p:cNvGrpSpPr/>
        <p:nvPr/>
      </p:nvGrpSpPr>
      <p:grpSpPr>
        <a:xfrm>
          <a:off x="0" y="0"/>
          <a:ext cx="0" cy="0"/>
          <a:chOff x="0" y="0"/>
          <a:chExt cx="0" cy="0"/>
        </a:xfrm>
      </p:grpSpPr>
      <p:sp>
        <p:nvSpPr>
          <p:cNvPr id="475" name="Google Shape;475;p80"/>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6" name="Google Shape;476;p80"/>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477" name="Google Shape;477;p8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8" name="Google Shape;478;p8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9" name="Google Shape;479;p8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0" name="Shape 480"/>
        <p:cNvGrpSpPr/>
        <p:nvPr/>
      </p:nvGrpSpPr>
      <p:grpSpPr>
        <a:xfrm>
          <a:off x="0" y="0"/>
          <a:ext cx="0" cy="0"/>
          <a:chOff x="0" y="0"/>
          <a:chExt cx="0" cy="0"/>
        </a:xfrm>
      </p:grpSpPr>
      <p:sp>
        <p:nvSpPr>
          <p:cNvPr id="481" name="Google Shape;481;p8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2" name="Google Shape;482;p81"/>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83" name="Google Shape;483;p81"/>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84" name="Google Shape;484;p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5" name="Google Shape;485;p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6" name="Google Shape;486;p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7" name="Shape 487"/>
        <p:cNvGrpSpPr/>
        <p:nvPr/>
      </p:nvGrpSpPr>
      <p:grpSpPr>
        <a:xfrm>
          <a:off x="0" y="0"/>
          <a:ext cx="0" cy="0"/>
          <a:chOff x="0" y="0"/>
          <a:chExt cx="0" cy="0"/>
        </a:xfrm>
      </p:grpSpPr>
      <p:sp>
        <p:nvSpPr>
          <p:cNvPr id="488" name="Google Shape;488;p82"/>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9" name="Google Shape;489;p82"/>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490" name="Google Shape;490;p82"/>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1" name="Google Shape;491;p82"/>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492" name="Google Shape;492;p82"/>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3" name="Google Shape;493;p8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4" name="Google Shape;494;p8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5" name="Google Shape;495;p8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6" name="Shape 496"/>
        <p:cNvGrpSpPr/>
        <p:nvPr/>
      </p:nvGrpSpPr>
      <p:grpSpPr>
        <a:xfrm>
          <a:off x="0" y="0"/>
          <a:ext cx="0" cy="0"/>
          <a:chOff x="0" y="0"/>
          <a:chExt cx="0" cy="0"/>
        </a:xfrm>
      </p:grpSpPr>
      <p:sp>
        <p:nvSpPr>
          <p:cNvPr id="497" name="Google Shape;497;p83"/>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8" name="Google Shape;498;p8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9" name="Google Shape;499;p8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0" name="Google Shape;500;p8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1" name="Shape 501"/>
        <p:cNvGrpSpPr/>
        <p:nvPr/>
      </p:nvGrpSpPr>
      <p:grpSpPr>
        <a:xfrm>
          <a:off x="0" y="0"/>
          <a:ext cx="0" cy="0"/>
          <a:chOff x="0" y="0"/>
          <a:chExt cx="0" cy="0"/>
        </a:xfrm>
      </p:grpSpPr>
      <p:sp>
        <p:nvSpPr>
          <p:cNvPr id="502" name="Google Shape;502;p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3" name="Google Shape;503;p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4" name="Google Shape;504;p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5" name="Shape 505"/>
        <p:cNvGrpSpPr/>
        <p:nvPr/>
      </p:nvGrpSpPr>
      <p:grpSpPr>
        <a:xfrm>
          <a:off x="0" y="0"/>
          <a:ext cx="0" cy="0"/>
          <a:chOff x="0" y="0"/>
          <a:chExt cx="0" cy="0"/>
        </a:xfrm>
      </p:grpSpPr>
      <p:sp>
        <p:nvSpPr>
          <p:cNvPr id="506" name="Google Shape;506;p85"/>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7" name="Google Shape;507;p85"/>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508" name="Google Shape;508;p85"/>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09" name="Google Shape;509;p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0" name="Google Shape;510;p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1" name="Google Shape;511;p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9"/>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1" name="Google Shape;61;p9"/>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2" name="Google Shape;62;p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3" name="Google Shape;63;p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4" name="Google Shape;64;p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2" name="Shape 512"/>
        <p:cNvGrpSpPr/>
        <p:nvPr/>
      </p:nvGrpSpPr>
      <p:grpSpPr>
        <a:xfrm>
          <a:off x="0" y="0"/>
          <a:ext cx="0" cy="0"/>
          <a:chOff x="0" y="0"/>
          <a:chExt cx="0" cy="0"/>
        </a:xfrm>
      </p:grpSpPr>
      <p:sp>
        <p:nvSpPr>
          <p:cNvPr id="513" name="Google Shape;513;p86"/>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4" name="Google Shape;514;p86"/>
          <p:cNvSpPr/>
          <p:nvPr>
            <p:ph idx="2" type="pic"/>
          </p:nvPr>
        </p:nvSpPr>
        <p:spPr>
          <a:xfrm>
            <a:off x="10366376" y="1974850"/>
            <a:ext cx="12344400" cy="9747300"/>
          </a:xfrm>
          <a:prstGeom prst="rect">
            <a:avLst/>
          </a:prstGeom>
          <a:noFill/>
          <a:ln>
            <a:noFill/>
          </a:ln>
        </p:spPr>
      </p:sp>
      <p:sp>
        <p:nvSpPr>
          <p:cNvPr id="515" name="Google Shape;515;p86"/>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16" name="Google Shape;516;p8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7" name="Google Shape;517;p8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8" name="Google Shape;518;p8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9" name="Shape 519"/>
        <p:cNvGrpSpPr/>
        <p:nvPr/>
      </p:nvGrpSpPr>
      <p:grpSpPr>
        <a:xfrm>
          <a:off x="0" y="0"/>
          <a:ext cx="0" cy="0"/>
          <a:chOff x="0" y="0"/>
          <a:chExt cx="0" cy="0"/>
        </a:xfrm>
      </p:grpSpPr>
      <p:sp>
        <p:nvSpPr>
          <p:cNvPr id="520" name="Google Shape;520;p8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1" name="Google Shape;521;p87"/>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22" name="Google Shape;522;p8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3" name="Google Shape;523;p8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4" name="Google Shape;524;p8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5" name="Shape 525"/>
        <p:cNvGrpSpPr/>
        <p:nvPr/>
      </p:nvGrpSpPr>
      <p:grpSpPr>
        <a:xfrm>
          <a:off x="0" y="0"/>
          <a:ext cx="0" cy="0"/>
          <a:chOff x="0" y="0"/>
          <a:chExt cx="0" cy="0"/>
        </a:xfrm>
      </p:grpSpPr>
      <p:sp>
        <p:nvSpPr>
          <p:cNvPr id="526" name="Google Shape;526;p88"/>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7" name="Google Shape;527;p88"/>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28" name="Google Shape;528;p8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9" name="Google Shape;529;p8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0" name="Google Shape;530;p8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31" name="Shape 531"/>
        <p:cNvGrpSpPr/>
        <p:nvPr/>
      </p:nvGrpSpPr>
      <p:grpSpPr>
        <a:xfrm>
          <a:off x="0" y="0"/>
          <a:ext cx="0" cy="0"/>
          <a:chOff x="0" y="0"/>
          <a:chExt cx="0" cy="0"/>
        </a:xfrm>
      </p:grpSpPr>
      <p:sp>
        <p:nvSpPr>
          <p:cNvPr id="532" name="Google Shape;532;p89"/>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33" name="Google Shape;533;p8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4" name="Google Shape;534;p89"/>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5" name="Shape 535"/>
        <p:cNvGrpSpPr/>
        <p:nvPr/>
      </p:nvGrpSpPr>
      <p:grpSpPr>
        <a:xfrm>
          <a:off x="0" y="0"/>
          <a:ext cx="0" cy="0"/>
          <a:chOff x="0" y="0"/>
          <a:chExt cx="0" cy="0"/>
        </a:xfrm>
      </p:grpSpPr>
      <p:pic>
        <p:nvPicPr>
          <p:cNvPr id="536" name="Google Shape;536;p9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37" name="Google Shape;537;p9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538" name="Google Shape;538;p9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539" name="Google Shape;539;p9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0" name="Google Shape;540;p9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41" name="Shape 541"/>
        <p:cNvGrpSpPr/>
        <p:nvPr/>
      </p:nvGrpSpPr>
      <p:grpSpPr>
        <a:xfrm>
          <a:off x="0" y="0"/>
          <a:ext cx="0" cy="0"/>
          <a:chOff x="0" y="0"/>
          <a:chExt cx="0" cy="0"/>
        </a:xfrm>
      </p:grpSpPr>
      <p:pic>
        <p:nvPicPr>
          <p:cNvPr id="542" name="Google Shape;542;p9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43" name="Google Shape;543;p9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44" name="Google Shape;544;p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1" name="Shape 551"/>
        <p:cNvGrpSpPr/>
        <p:nvPr/>
      </p:nvGrpSpPr>
      <p:grpSpPr>
        <a:xfrm>
          <a:off x="0" y="0"/>
          <a:ext cx="0" cy="0"/>
          <a:chOff x="0" y="0"/>
          <a:chExt cx="0" cy="0"/>
        </a:xfrm>
      </p:grpSpPr>
      <p:sp>
        <p:nvSpPr>
          <p:cNvPr id="552" name="Google Shape;552;p9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3" name="Google Shape;553;p93"/>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54" name="Google Shape;554;p9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5" name="Google Shape;555;p9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6" name="Google Shape;556;p9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7" name="Shape 557"/>
        <p:cNvGrpSpPr/>
        <p:nvPr/>
      </p:nvGrpSpPr>
      <p:grpSpPr>
        <a:xfrm>
          <a:off x="0" y="0"/>
          <a:ext cx="0" cy="0"/>
          <a:chOff x="0" y="0"/>
          <a:chExt cx="0" cy="0"/>
        </a:xfrm>
      </p:grpSpPr>
      <p:sp>
        <p:nvSpPr>
          <p:cNvPr id="558" name="Google Shape;558;p94"/>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9" name="Google Shape;559;p94"/>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560" name="Google Shape;560;p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1" name="Google Shape;561;p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2" name="Google Shape;562;p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3" name="Shape 563"/>
        <p:cNvGrpSpPr/>
        <p:nvPr/>
      </p:nvGrpSpPr>
      <p:grpSpPr>
        <a:xfrm>
          <a:off x="0" y="0"/>
          <a:ext cx="0" cy="0"/>
          <a:chOff x="0" y="0"/>
          <a:chExt cx="0" cy="0"/>
        </a:xfrm>
      </p:grpSpPr>
      <p:sp>
        <p:nvSpPr>
          <p:cNvPr id="564" name="Google Shape;564;p95"/>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5" name="Google Shape;565;p95"/>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566" name="Google Shape;566;p9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7" name="Google Shape;567;p9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8" name="Google Shape;568;p9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9" name="Shape 569"/>
        <p:cNvGrpSpPr/>
        <p:nvPr/>
      </p:nvGrpSpPr>
      <p:grpSpPr>
        <a:xfrm>
          <a:off x="0" y="0"/>
          <a:ext cx="0" cy="0"/>
          <a:chOff x="0" y="0"/>
          <a:chExt cx="0" cy="0"/>
        </a:xfrm>
      </p:grpSpPr>
      <p:sp>
        <p:nvSpPr>
          <p:cNvPr id="570" name="Google Shape;570;p9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1" name="Google Shape;571;p96"/>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72" name="Google Shape;572;p96"/>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73" name="Google Shape;573;p9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4" name="Google Shape;574;p9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5" name="Google Shape;575;p9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0"/>
          <p:cNvSpPr/>
          <p:nvPr>
            <p:ph idx="2" type="pic"/>
          </p:nvPr>
        </p:nvSpPr>
        <p:spPr>
          <a:xfrm>
            <a:off x="10366376" y="1974850"/>
            <a:ext cx="12344400" cy="9747300"/>
          </a:xfrm>
          <a:prstGeom prst="rect">
            <a:avLst/>
          </a:prstGeom>
          <a:noFill/>
          <a:ln>
            <a:noFill/>
          </a:ln>
        </p:spPr>
      </p:sp>
      <p:sp>
        <p:nvSpPr>
          <p:cNvPr id="68" name="Google Shape;68;p10"/>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9" name="Google Shape;69;p1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0" name="Google Shape;70;p1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1" name="Google Shape;71;p1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6" name="Shape 576"/>
        <p:cNvGrpSpPr/>
        <p:nvPr/>
      </p:nvGrpSpPr>
      <p:grpSpPr>
        <a:xfrm>
          <a:off x="0" y="0"/>
          <a:ext cx="0" cy="0"/>
          <a:chOff x="0" y="0"/>
          <a:chExt cx="0" cy="0"/>
        </a:xfrm>
      </p:grpSpPr>
      <p:sp>
        <p:nvSpPr>
          <p:cNvPr id="577" name="Google Shape;577;p97"/>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8" name="Google Shape;578;p97"/>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579" name="Google Shape;579;p97"/>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80" name="Google Shape;580;p97"/>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581" name="Google Shape;581;p97"/>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82" name="Google Shape;582;p9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3" name="Google Shape;583;p9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4" name="Google Shape;584;p9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5" name="Shape 585"/>
        <p:cNvGrpSpPr/>
        <p:nvPr/>
      </p:nvGrpSpPr>
      <p:grpSpPr>
        <a:xfrm>
          <a:off x="0" y="0"/>
          <a:ext cx="0" cy="0"/>
          <a:chOff x="0" y="0"/>
          <a:chExt cx="0" cy="0"/>
        </a:xfrm>
      </p:grpSpPr>
      <p:sp>
        <p:nvSpPr>
          <p:cNvPr id="586" name="Google Shape;586;p9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7" name="Google Shape;587;p9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8" name="Google Shape;588;p9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9" name="Google Shape;589;p9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0" name="Shape 590"/>
        <p:cNvGrpSpPr/>
        <p:nvPr/>
      </p:nvGrpSpPr>
      <p:grpSpPr>
        <a:xfrm>
          <a:off x="0" y="0"/>
          <a:ext cx="0" cy="0"/>
          <a:chOff x="0" y="0"/>
          <a:chExt cx="0" cy="0"/>
        </a:xfrm>
      </p:grpSpPr>
      <p:sp>
        <p:nvSpPr>
          <p:cNvPr id="591" name="Google Shape;591;p9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2" name="Google Shape;592;p9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3" name="Google Shape;593;p9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4" name="Shape 594"/>
        <p:cNvGrpSpPr/>
        <p:nvPr/>
      </p:nvGrpSpPr>
      <p:grpSpPr>
        <a:xfrm>
          <a:off x="0" y="0"/>
          <a:ext cx="0" cy="0"/>
          <a:chOff x="0" y="0"/>
          <a:chExt cx="0" cy="0"/>
        </a:xfrm>
      </p:grpSpPr>
      <p:sp>
        <p:nvSpPr>
          <p:cNvPr id="595" name="Google Shape;595;p100"/>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6" name="Google Shape;596;p100"/>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597" name="Google Shape;597;p100"/>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98" name="Google Shape;598;p10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9" name="Google Shape;599;p10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00" name="Google Shape;600;p10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1" name="Shape 601"/>
        <p:cNvGrpSpPr/>
        <p:nvPr/>
      </p:nvGrpSpPr>
      <p:grpSpPr>
        <a:xfrm>
          <a:off x="0" y="0"/>
          <a:ext cx="0" cy="0"/>
          <a:chOff x="0" y="0"/>
          <a:chExt cx="0" cy="0"/>
        </a:xfrm>
      </p:grpSpPr>
      <p:sp>
        <p:nvSpPr>
          <p:cNvPr id="602" name="Google Shape;602;p101"/>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3" name="Google Shape;603;p101"/>
          <p:cNvSpPr/>
          <p:nvPr>
            <p:ph idx="2" type="pic"/>
          </p:nvPr>
        </p:nvSpPr>
        <p:spPr>
          <a:xfrm>
            <a:off x="10366376" y="1974850"/>
            <a:ext cx="12344400" cy="9747000"/>
          </a:xfrm>
          <a:prstGeom prst="rect">
            <a:avLst/>
          </a:prstGeom>
          <a:noFill/>
          <a:ln>
            <a:noFill/>
          </a:ln>
        </p:spPr>
      </p:sp>
      <p:sp>
        <p:nvSpPr>
          <p:cNvPr id="604" name="Google Shape;604;p101"/>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605" name="Google Shape;605;p1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06" name="Google Shape;606;p1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07" name="Google Shape;607;p1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8" name="Shape 608"/>
        <p:cNvGrpSpPr/>
        <p:nvPr/>
      </p:nvGrpSpPr>
      <p:grpSpPr>
        <a:xfrm>
          <a:off x="0" y="0"/>
          <a:ext cx="0" cy="0"/>
          <a:chOff x="0" y="0"/>
          <a:chExt cx="0" cy="0"/>
        </a:xfrm>
      </p:grpSpPr>
      <p:sp>
        <p:nvSpPr>
          <p:cNvPr id="609" name="Google Shape;609;p10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0" name="Google Shape;610;p102"/>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11" name="Google Shape;611;p10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12" name="Google Shape;612;p10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13" name="Google Shape;613;p10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4" name="Shape 614"/>
        <p:cNvGrpSpPr/>
        <p:nvPr/>
      </p:nvGrpSpPr>
      <p:grpSpPr>
        <a:xfrm>
          <a:off x="0" y="0"/>
          <a:ext cx="0" cy="0"/>
          <a:chOff x="0" y="0"/>
          <a:chExt cx="0" cy="0"/>
        </a:xfrm>
      </p:grpSpPr>
      <p:sp>
        <p:nvSpPr>
          <p:cNvPr id="615" name="Google Shape;615;p103"/>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6" name="Google Shape;616;p103"/>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17" name="Google Shape;617;p10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18" name="Google Shape;618;p10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19" name="Google Shape;619;p10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20" name="Shape 620"/>
        <p:cNvGrpSpPr/>
        <p:nvPr/>
      </p:nvGrpSpPr>
      <p:grpSpPr>
        <a:xfrm>
          <a:off x="0" y="0"/>
          <a:ext cx="0" cy="0"/>
          <a:chOff x="0" y="0"/>
          <a:chExt cx="0" cy="0"/>
        </a:xfrm>
      </p:grpSpPr>
      <p:sp>
        <p:nvSpPr>
          <p:cNvPr id="621" name="Google Shape;621;p104"/>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622" name="Google Shape;622;p10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3" name="Google Shape;623;p104"/>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624" name="Google Shape;624;p104"/>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5" name="Shape 625"/>
        <p:cNvGrpSpPr/>
        <p:nvPr/>
      </p:nvGrpSpPr>
      <p:grpSpPr>
        <a:xfrm>
          <a:off x="0" y="0"/>
          <a:ext cx="0" cy="0"/>
          <a:chOff x="0" y="0"/>
          <a:chExt cx="0" cy="0"/>
        </a:xfrm>
      </p:grpSpPr>
      <p:pic>
        <p:nvPicPr>
          <p:cNvPr id="626" name="Google Shape;626;p10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627" name="Google Shape;627;p10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628" name="Google Shape;628;p10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629" name="Google Shape;629;p10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30" name="Google Shape;630;p105"/>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631" name="Shape 631"/>
        <p:cNvGrpSpPr/>
        <p:nvPr/>
      </p:nvGrpSpPr>
      <p:grpSpPr>
        <a:xfrm>
          <a:off x="0" y="0"/>
          <a:ext cx="0" cy="0"/>
          <a:chOff x="0" y="0"/>
          <a:chExt cx="0" cy="0"/>
        </a:xfrm>
      </p:grpSpPr>
      <p:pic>
        <p:nvPicPr>
          <p:cNvPr id="632" name="Google Shape;632;p10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33" name="Google Shape;633;p10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634" name="Google Shape;634;p10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7.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theme" Target="../theme/theme6.xml"/><Relationship Id="rId14" Type="http://schemas.openxmlformats.org/officeDocument/2006/relationships/slideLayout" Target="../slideLayouts/slideLayout4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6" Type="http://schemas.openxmlformats.org/officeDocument/2006/relationships/slideLayout" Target="../slideLayouts/slideLayout47.xml"/><Relationship Id="rId18" Type="http://schemas.openxmlformats.org/officeDocument/2006/relationships/theme" Target="../theme/theme5.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8.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2.xml"/><Relationship Id="rId10" Type="http://schemas.openxmlformats.org/officeDocument/2006/relationships/slideLayout" Target="../slideLayouts/slideLayout81.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5" Type="http://schemas.openxmlformats.org/officeDocument/2006/relationships/theme" Target="../theme/theme9.xml"/><Relationship Id="rId14" Type="http://schemas.openxmlformats.org/officeDocument/2006/relationships/slideLayout" Target="../slideLayouts/slideLayout8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0" Type="http://schemas.openxmlformats.org/officeDocument/2006/relationships/slideLayout" Target="../slideLayouts/slideLayout95.xml"/><Relationship Id="rId13" Type="http://schemas.openxmlformats.org/officeDocument/2006/relationships/slideLayout" Target="../slideLayouts/slideLayout98.xml"/><Relationship Id="rId12" Type="http://schemas.openxmlformats.org/officeDocument/2006/relationships/slideLayout" Target="../slideLayouts/slideLayout97.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5" Type="http://schemas.openxmlformats.org/officeDocument/2006/relationships/theme" Target="../theme/theme1.xml"/><Relationship Id="rId14" Type="http://schemas.openxmlformats.org/officeDocument/2006/relationships/slideLayout" Target="../slideLayouts/slideLayout9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5" Type="http://schemas.openxmlformats.org/officeDocument/2006/relationships/slideLayout" Target="../slideLayouts/slideLayout114.xml"/><Relationship Id="rId14" Type="http://schemas.openxmlformats.org/officeDocument/2006/relationships/slideLayout" Target="../slideLayouts/slideLayout113.xml"/><Relationship Id="rId17" Type="http://schemas.openxmlformats.org/officeDocument/2006/relationships/slideLayout" Target="../slideLayouts/slideLayout116.xml"/><Relationship Id="rId16" Type="http://schemas.openxmlformats.org/officeDocument/2006/relationships/slideLayout" Target="../slideLayouts/slideLayout115.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18" Type="http://schemas.openxmlformats.org/officeDocument/2006/relationships/theme" Target="../theme/theme3.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a:spcBef>
                <a:spcPts val="0"/>
              </a:spcBef>
              <a:spcAft>
                <a:spcPts val="0"/>
              </a:spcAft>
              <a:buSzPts val="2800"/>
              <a:buNone/>
              <a:defRPr sz="3600"/>
            </a:lvl2pPr>
            <a:lvl3pPr lvl="2">
              <a:spcBef>
                <a:spcPts val="0"/>
              </a:spcBef>
              <a:spcAft>
                <a:spcPts val="0"/>
              </a:spcAft>
              <a:buSzPts val="2800"/>
              <a:buNone/>
              <a:defRPr sz="3600"/>
            </a:lvl3pPr>
            <a:lvl4pPr lvl="3">
              <a:spcBef>
                <a:spcPts val="0"/>
              </a:spcBef>
              <a:spcAft>
                <a:spcPts val="0"/>
              </a:spcAft>
              <a:buSzPts val="2800"/>
              <a:buNone/>
              <a:defRPr sz="3600"/>
            </a:lvl4pPr>
            <a:lvl5pPr lvl="4">
              <a:spcBef>
                <a:spcPts val="0"/>
              </a:spcBef>
              <a:spcAft>
                <a:spcPts val="0"/>
              </a:spcAft>
              <a:buSzPts val="2800"/>
              <a:buNone/>
              <a:defRPr sz="3600"/>
            </a:lvl5pPr>
            <a:lvl6pPr lvl="5">
              <a:spcBef>
                <a:spcPts val="0"/>
              </a:spcBef>
              <a:spcAft>
                <a:spcPts val="0"/>
              </a:spcAft>
              <a:buSzPts val="2800"/>
              <a:buNone/>
              <a:defRPr sz="3600"/>
            </a:lvl6pPr>
            <a:lvl7pPr lvl="6">
              <a:spcBef>
                <a:spcPts val="0"/>
              </a:spcBef>
              <a:spcAft>
                <a:spcPts val="0"/>
              </a:spcAft>
              <a:buSzPts val="2800"/>
              <a:buNone/>
              <a:defRPr sz="3600"/>
            </a:lvl7pPr>
            <a:lvl8pPr lvl="7">
              <a:spcBef>
                <a:spcPts val="0"/>
              </a:spcBef>
              <a:spcAft>
                <a:spcPts val="0"/>
              </a:spcAft>
              <a:buSzPts val="2800"/>
              <a:buNone/>
              <a:defRPr sz="3600"/>
            </a:lvl8pPr>
            <a:lvl9pPr lvl="8">
              <a:spcBef>
                <a:spcPts val="0"/>
              </a:spcBef>
              <a:spcAft>
                <a:spcPts val="0"/>
              </a:spcAft>
              <a:buSzPts val="2800"/>
              <a:buNone/>
              <a:defRPr sz="3600"/>
            </a:lvl9pPr>
          </a:lstStyle>
          <a:p/>
        </p:txBody>
      </p:sp>
      <p:sp>
        <p:nvSpPr>
          <p:cNvPr id="11" name="Google Shape;11;p1"/>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102" name="Google Shape;102;p16"/>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103" name="Google Shape;103;p1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3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177" name="Google Shape;177;p30"/>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8" name="Google Shape;178;p3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79" name="Google Shape;179;p3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80" name="Google Shape;180;p3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276" name="Shape 276"/>
        <p:cNvGrpSpPr/>
        <p:nvPr/>
      </p:nvGrpSpPr>
      <p:grpSpPr>
        <a:xfrm>
          <a:off x="0" y="0"/>
          <a:ext cx="0" cy="0"/>
          <a:chOff x="0" y="0"/>
          <a:chExt cx="0" cy="0"/>
        </a:xfrm>
      </p:grpSpPr>
      <p:sp>
        <p:nvSpPr>
          <p:cNvPr id="277" name="Google Shape;277;p4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278" name="Google Shape;278;p4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279" name="Google Shape;279;p4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82" name="Shape 382"/>
        <p:cNvGrpSpPr/>
        <p:nvPr/>
      </p:nvGrpSpPr>
      <p:grpSpPr>
        <a:xfrm>
          <a:off x="0" y="0"/>
          <a:ext cx="0" cy="0"/>
          <a:chOff x="0" y="0"/>
          <a:chExt cx="0" cy="0"/>
        </a:xfrm>
      </p:grpSpPr>
      <p:sp>
        <p:nvSpPr>
          <p:cNvPr id="383" name="Google Shape;383;p6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384" name="Google Shape;384;p63"/>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385" name="Google Shape;385;p6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sp>
        <p:nvSpPr>
          <p:cNvPr id="457" name="Google Shape;457;p7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458" name="Google Shape;458;p77"/>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9" name="Google Shape;459;p7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60" name="Google Shape;460;p7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61" name="Google Shape;461;p7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5" name="Shape 545"/>
        <p:cNvGrpSpPr/>
        <p:nvPr/>
      </p:nvGrpSpPr>
      <p:grpSpPr>
        <a:xfrm>
          <a:off x="0" y="0"/>
          <a:ext cx="0" cy="0"/>
          <a:chOff x="0" y="0"/>
          <a:chExt cx="0" cy="0"/>
        </a:xfrm>
      </p:grpSpPr>
      <p:sp>
        <p:nvSpPr>
          <p:cNvPr id="546" name="Google Shape;546;p9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547" name="Google Shape;547;p92"/>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548" name="Google Shape;548;p9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549" name="Google Shape;549;p9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550" name="Google Shape;550;p9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35" name="Shape 635"/>
        <p:cNvGrpSpPr/>
        <p:nvPr/>
      </p:nvGrpSpPr>
      <p:grpSpPr>
        <a:xfrm>
          <a:off x="0" y="0"/>
          <a:ext cx="0" cy="0"/>
          <a:chOff x="0" y="0"/>
          <a:chExt cx="0" cy="0"/>
        </a:xfrm>
      </p:grpSpPr>
      <p:sp>
        <p:nvSpPr>
          <p:cNvPr id="636" name="Google Shape;636;p10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637" name="Google Shape;637;p10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638" name="Google Shape;638;p10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31.jpg"/><Relationship Id="rId4" Type="http://schemas.openxmlformats.org/officeDocument/2006/relationships/image" Target="../media/image35.png"/><Relationship Id="rId5"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39.png"/><Relationship Id="rId5"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48.png"/><Relationship Id="rId5" Type="http://schemas.openxmlformats.org/officeDocument/2006/relationships/image" Target="../media/image39.png"/><Relationship Id="rId6"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6.xml"/><Relationship Id="rId3" Type="http://schemas.openxmlformats.org/officeDocument/2006/relationships/image" Target="../media/image53.png"/><Relationship Id="rId4" Type="http://schemas.openxmlformats.org/officeDocument/2006/relationships/image" Target="../media/image55.png"/><Relationship Id="rId5"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41.png"/><Relationship Id="rId6" Type="http://schemas.openxmlformats.org/officeDocument/2006/relationships/image" Target="../media/image47.png"/><Relationship Id="rId7" Type="http://schemas.openxmlformats.org/officeDocument/2006/relationships/image" Target="../media/image33.png"/><Relationship Id="rId8"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5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0" name="Shape 740"/>
        <p:cNvGrpSpPr/>
        <p:nvPr/>
      </p:nvGrpSpPr>
      <p:grpSpPr>
        <a:xfrm>
          <a:off x="0" y="0"/>
          <a:ext cx="0" cy="0"/>
          <a:chOff x="0" y="0"/>
          <a:chExt cx="0" cy="0"/>
        </a:xfrm>
      </p:grpSpPr>
      <p:sp>
        <p:nvSpPr>
          <p:cNvPr id="741" name="Google Shape;741;p125"/>
          <p:cNvSpPr txBox="1"/>
          <p:nvPr>
            <p:ph idx="4294967295" type="title"/>
          </p:nvPr>
        </p:nvSpPr>
        <p:spPr>
          <a:xfrm>
            <a:off x="1087600" y="6653400"/>
            <a:ext cx="8118000" cy="3211500"/>
          </a:xfrm>
          <a:prstGeom prst="rect">
            <a:avLst/>
          </a:prstGeom>
          <a:noFill/>
          <a:ln>
            <a:noFill/>
          </a:ln>
        </p:spPr>
        <p:txBody>
          <a:bodyPr anchorCtr="0" anchor="ctr" bIns="0" lIns="0" spcFirstLastPara="1" rIns="0" wrap="square" tIns="326825">
            <a:spAutoFit/>
          </a:bodyPr>
          <a:lstStyle/>
          <a:p>
            <a:pPr indent="0" lvl="0" marL="0" marR="12700" rtl="0" algn="l">
              <a:lnSpc>
                <a:spcPct val="80000"/>
              </a:lnSpc>
              <a:spcBef>
                <a:spcPts val="0"/>
              </a:spcBef>
              <a:spcAft>
                <a:spcPts val="0"/>
              </a:spcAft>
              <a:buClr>
                <a:schemeClr val="dk1"/>
              </a:buClr>
              <a:buSzPts val="8000"/>
              <a:buFont typeface="Calibri"/>
              <a:buNone/>
            </a:pPr>
            <a:r>
              <a:rPr lang="en-US" sz="7800">
                <a:solidFill>
                  <a:srgbClr val="CE3338"/>
                </a:solidFill>
                <a:latin typeface="Roboto Light"/>
                <a:ea typeface="Roboto Light"/>
                <a:cs typeface="Roboto Light"/>
                <a:sym typeface="Roboto Light"/>
              </a:rPr>
              <a:t>Digital Economy Investment Opportunities</a:t>
            </a:r>
            <a:endParaRPr sz="7800">
              <a:solidFill>
                <a:srgbClr val="CE3338"/>
              </a:solidFill>
              <a:latin typeface="Roboto Light"/>
              <a:ea typeface="Roboto Light"/>
              <a:cs typeface="Roboto Light"/>
              <a:sym typeface="Roboto Light"/>
            </a:endParaRPr>
          </a:p>
        </p:txBody>
      </p:sp>
      <p:grpSp>
        <p:nvGrpSpPr>
          <p:cNvPr id="742" name="Google Shape;742;p125"/>
          <p:cNvGrpSpPr/>
          <p:nvPr/>
        </p:nvGrpSpPr>
        <p:grpSpPr>
          <a:xfrm>
            <a:off x="575467" y="10863667"/>
            <a:ext cx="10963272" cy="2115199"/>
            <a:chOff x="575467" y="10863667"/>
            <a:chExt cx="10963272" cy="2115199"/>
          </a:xfrm>
        </p:grpSpPr>
        <p:pic>
          <p:nvPicPr>
            <p:cNvPr id="743" name="Google Shape;743;p125"/>
            <p:cNvPicPr preferRelativeResize="0"/>
            <p:nvPr/>
          </p:nvPicPr>
          <p:blipFill>
            <a:blip r:embed="rId4">
              <a:alphaModFix/>
            </a:blip>
            <a:stretch>
              <a:fillRect/>
            </a:stretch>
          </p:blipFill>
          <p:spPr>
            <a:xfrm>
              <a:off x="575467" y="10863667"/>
              <a:ext cx="10963272" cy="2115199"/>
            </a:xfrm>
            <a:prstGeom prst="rect">
              <a:avLst/>
            </a:prstGeom>
            <a:noFill/>
            <a:ln>
              <a:noFill/>
            </a:ln>
          </p:spPr>
        </p:pic>
        <p:pic>
          <p:nvPicPr>
            <p:cNvPr id="744" name="Google Shape;744;p125"/>
            <p:cNvPicPr preferRelativeResize="0"/>
            <p:nvPr/>
          </p:nvPicPr>
          <p:blipFill>
            <a:blip r:embed="rId5">
              <a:alphaModFix/>
            </a:blip>
            <a:stretch>
              <a:fillRect/>
            </a:stretch>
          </p:blipFill>
          <p:spPr>
            <a:xfrm>
              <a:off x="9896025" y="12057550"/>
              <a:ext cx="1538575" cy="7758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34"/>
          <p:cNvSpPr txBox="1"/>
          <p:nvPr/>
        </p:nvSpPr>
        <p:spPr>
          <a:xfrm>
            <a:off x="831200" y="12662550"/>
            <a:ext cx="113814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n-US" sz="2000">
                <a:solidFill>
                  <a:srgbClr val="888888"/>
                </a:solidFill>
                <a:latin typeface="Roboto Thin"/>
                <a:ea typeface="Roboto Thin"/>
                <a:cs typeface="Roboto Thin"/>
                <a:sym typeface="Roboto Thin"/>
              </a:rPr>
              <a:t>The Kenya National Digital Master Plan 2022 - 2032; The Kenya Digital Economy BluePrint</a:t>
            </a:r>
            <a:endParaRPr sz="2000">
              <a:solidFill>
                <a:srgbClr val="888888"/>
              </a:solidFill>
              <a:latin typeface="Roboto Thin"/>
              <a:ea typeface="Roboto Thin"/>
              <a:cs typeface="Roboto Thin"/>
              <a:sym typeface="Roboto Thin"/>
            </a:endParaRPr>
          </a:p>
        </p:txBody>
      </p:sp>
      <p:graphicFrame>
        <p:nvGraphicFramePr>
          <p:cNvPr id="943" name="Google Shape;943;p134"/>
          <p:cNvGraphicFramePr/>
          <p:nvPr/>
        </p:nvGraphicFramePr>
        <p:xfrm>
          <a:off x="1118000" y="2259800"/>
          <a:ext cx="3000000" cy="3000000"/>
        </p:xfrm>
        <a:graphic>
          <a:graphicData uri="http://schemas.openxmlformats.org/drawingml/2006/table">
            <a:tbl>
              <a:tblPr bandRow="1" firstRow="1">
                <a:noFill/>
                <a:tableStyleId>{103A7314-D34D-438F-9ACD-FF34217B7F00}</a:tableStyleId>
              </a:tblPr>
              <a:tblGrid>
                <a:gridCol w="3735750"/>
                <a:gridCol w="10364800"/>
                <a:gridCol w="6790950"/>
              </a:tblGrid>
              <a:tr h="700850">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Pillar</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Flagship Programmes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Actors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1868750">
                <a:tc rowSpan="2">
                  <a:txBody>
                    <a:bodyPr/>
                    <a:lstStyle/>
                    <a:p>
                      <a:pPr indent="0" lvl="0" marL="0" rtl="0" algn="l">
                        <a:lnSpc>
                          <a:spcPct val="150000"/>
                        </a:lnSpc>
                        <a:spcBef>
                          <a:spcPts val="0"/>
                        </a:spcBef>
                        <a:spcAft>
                          <a:spcPts val="0"/>
                        </a:spcAft>
                        <a:buNone/>
                      </a:pPr>
                      <a:r>
                        <a:rPr lang="en-US" sz="3000">
                          <a:solidFill>
                            <a:srgbClr val="006F35"/>
                          </a:solidFill>
                          <a:latin typeface="Roboto"/>
                          <a:ea typeface="Roboto"/>
                          <a:cs typeface="Roboto"/>
                          <a:sym typeface="Roboto"/>
                        </a:rPr>
                        <a:t>Digital Services, Products and Data Management</a:t>
                      </a:r>
                      <a:endParaRPr sz="3000">
                        <a:solidFill>
                          <a:srgbClr val="006F35"/>
                        </a:solidFill>
                        <a:latin typeface="Roboto"/>
                        <a:ea typeface="Roboto"/>
                        <a:cs typeface="Roboto"/>
                        <a:sym typeface="Roboto"/>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10. Digital one-stop-shop for all Government </a:t>
                      </a:r>
                      <a:r>
                        <a:rPr lang="en-US" sz="2400">
                          <a:solidFill>
                            <a:srgbClr val="006F35"/>
                          </a:solidFill>
                          <a:latin typeface="Roboto Light"/>
                          <a:ea typeface="Roboto Light"/>
                          <a:cs typeface="Roboto Light"/>
                          <a:sym typeface="Roboto Light"/>
                        </a:rPr>
                        <a:t>common services through automation of all government core processes and digitization of manual records, interoperability and unified communication platforms.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KONZA, MCDAs, NT, CoG, Private Sector, Development Partners</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268100">
                <a:tc vMerge="1"/>
                <a:tc>
                  <a:txBody>
                    <a:bodyPr/>
                    <a:lstStyle/>
                    <a:p>
                      <a:pPr indent="0" lvl="0" marL="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11. National Public Key Infrastructure</a:t>
                      </a:r>
                      <a:r>
                        <a:rPr lang="en-US" sz="2400">
                          <a:solidFill>
                            <a:srgbClr val="006F35"/>
                          </a:solidFill>
                          <a:latin typeface="Roboto Light"/>
                          <a:ea typeface="Roboto Light"/>
                          <a:cs typeface="Roboto Light"/>
                          <a:sym typeface="Roboto Light"/>
                        </a:rPr>
                        <a:t> for digital signatures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CA, MCDAs, Private Sector, NT, ODP</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070050">
                <a:tc rowSpan="3">
                  <a:txBody>
                    <a:bodyPr/>
                    <a:lstStyle/>
                    <a:p>
                      <a:pPr indent="0" lvl="0" marL="0" rtl="0" algn="l">
                        <a:lnSpc>
                          <a:spcPct val="150000"/>
                        </a:lnSpc>
                        <a:spcBef>
                          <a:spcPts val="0"/>
                        </a:spcBef>
                        <a:spcAft>
                          <a:spcPts val="0"/>
                        </a:spcAft>
                        <a:buNone/>
                      </a:pPr>
                      <a:r>
                        <a:rPr lang="en-US" sz="3000">
                          <a:solidFill>
                            <a:srgbClr val="006F35"/>
                          </a:solidFill>
                          <a:latin typeface="Roboto"/>
                          <a:ea typeface="Roboto"/>
                          <a:cs typeface="Roboto"/>
                          <a:sym typeface="Roboto"/>
                        </a:rPr>
                        <a:t>Digital Skills</a:t>
                      </a:r>
                      <a:endParaRPr sz="2800"/>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12. Digital Literacy Capacity Building for 20 million citizens 10,000 ICT professionals </a:t>
                      </a:r>
                      <a:r>
                        <a:rPr lang="en-US" sz="2400">
                          <a:solidFill>
                            <a:srgbClr val="006F35"/>
                          </a:solidFill>
                          <a:latin typeface="Roboto Light"/>
                          <a:ea typeface="Roboto Light"/>
                          <a:cs typeface="Roboto Light"/>
                          <a:sym typeface="Roboto Light"/>
                        </a:rPr>
                        <a:t>on high-end skills, </a:t>
                      </a:r>
                      <a:r>
                        <a:rPr b="1" lang="en-US" sz="2400">
                          <a:solidFill>
                            <a:srgbClr val="006F35"/>
                          </a:solidFill>
                          <a:latin typeface="Roboto"/>
                          <a:ea typeface="Roboto"/>
                          <a:cs typeface="Roboto"/>
                          <a:sym typeface="Roboto"/>
                        </a:rPr>
                        <a:t>300,000 public servants and 350,000 teachers</a:t>
                      </a:r>
                      <a:r>
                        <a:rPr lang="en-US" sz="2400">
                          <a:solidFill>
                            <a:srgbClr val="006F35"/>
                          </a:solidFill>
                          <a:latin typeface="Roboto Light"/>
                          <a:ea typeface="Roboto Light"/>
                          <a:cs typeface="Roboto Light"/>
                          <a:sym typeface="Roboto Light"/>
                        </a:rPr>
                        <a:t> to given them necessary IT proficiency to be able to deliver services effectively to the citizen to be able to utilize technology in their businesses and access to government e-services</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MCDAs, CoG, MOI,MODEV,MOED, TSC,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268100">
                <a:tc vMerge="1"/>
                <a:tc>
                  <a:txBody>
                    <a:bodyPr/>
                    <a:lstStyle/>
                    <a:p>
                      <a:pPr indent="0" lvl="0" marL="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13. Smart ID card </a:t>
                      </a:r>
                      <a:r>
                        <a:rPr lang="en-US" sz="2400">
                          <a:solidFill>
                            <a:srgbClr val="006F35"/>
                          </a:solidFill>
                          <a:latin typeface="Roboto Light"/>
                          <a:ea typeface="Roboto Light"/>
                          <a:cs typeface="Roboto Light"/>
                          <a:sym typeface="Roboto Light"/>
                        </a:rPr>
                        <a:t>to provide person unique identifier. </a:t>
                      </a:r>
                      <a:endParaRPr b="1" sz="2400">
                        <a:solidFill>
                          <a:srgbClr val="006F35"/>
                        </a:solidFill>
                        <a:latin typeface="Roboto"/>
                        <a:ea typeface="Roboto"/>
                        <a:cs typeface="Roboto"/>
                        <a:sym typeface="Roboto"/>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MOI, Dept Civil Reg, Private Sector, NT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1268100">
                <a:tc vMerge="1"/>
                <a:tc>
                  <a:txBody>
                    <a:bodyPr/>
                    <a:lstStyle/>
                    <a:p>
                      <a:pPr indent="0" lvl="0" marL="0" rtl="0" algn="l">
                        <a:lnSpc>
                          <a:spcPct val="150000"/>
                        </a:lnSpc>
                        <a:spcBef>
                          <a:spcPts val="0"/>
                        </a:spcBef>
                        <a:spcAft>
                          <a:spcPts val="0"/>
                        </a:spcAft>
                        <a:buNone/>
                      </a:pPr>
                      <a:r>
                        <a:rPr b="1" lang="en-US" sz="2400">
                          <a:solidFill>
                            <a:srgbClr val="006F35"/>
                          </a:solidFill>
                          <a:latin typeface="Roboto"/>
                          <a:ea typeface="Roboto"/>
                          <a:cs typeface="Roboto"/>
                          <a:sym typeface="Roboto"/>
                        </a:rPr>
                        <a:t>14. Digital Literacy Programme</a:t>
                      </a:r>
                      <a:r>
                        <a:rPr lang="en-US" sz="2400">
                          <a:solidFill>
                            <a:srgbClr val="006F35"/>
                          </a:solidFill>
                          <a:latin typeface="Roboto Light"/>
                          <a:ea typeface="Roboto Light"/>
                          <a:cs typeface="Roboto Light"/>
                          <a:sym typeface="Roboto Light"/>
                        </a:rPr>
                        <a:t> to accelerate integration of technology in teaching and learning in all learning institutions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None/>
                      </a:pPr>
                      <a:r>
                        <a:rPr lang="en-US" sz="2400">
                          <a:solidFill>
                            <a:schemeClr val="dk2"/>
                          </a:solidFill>
                          <a:latin typeface="Roboto Light"/>
                          <a:ea typeface="Roboto Light"/>
                          <a:cs typeface="Roboto Light"/>
                          <a:sym typeface="Roboto Light"/>
                        </a:rPr>
                        <a:t>MOICT IYA, ICTA.,, MOED, TSC, KNEC,KICD, Private Sector, Development partners, NT</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
        <p:nvSpPr>
          <p:cNvPr id="944" name="Google Shape;944;p134"/>
          <p:cNvSpPr txBox="1"/>
          <p:nvPr>
            <p:ph type="title"/>
          </p:nvPr>
        </p:nvSpPr>
        <p:spPr>
          <a:xfrm>
            <a:off x="831200" y="831300"/>
            <a:ext cx="166212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SzPts val="2200"/>
              <a:buNone/>
            </a:pPr>
            <a:r>
              <a:rPr lang="en-US" sz="4800"/>
              <a:t>Kenya National Digital Master Plan 2022-2032</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35"/>
          <p:cNvSpPr txBox="1"/>
          <p:nvPr/>
        </p:nvSpPr>
        <p:spPr>
          <a:xfrm>
            <a:off x="831200" y="12428775"/>
            <a:ext cx="113814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n-US" sz="2000">
                <a:solidFill>
                  <a:srgbClr val="888888"/>
                </a:solidFill>
                <a:latin typeface="Roboto Thin"/>
                <a:ea typeface="Roboto Thin"/>
                <a:cs typeface="Roboto Thin"/>
                <a:sym typeface="Roboto Thin"/>
              </a:rPr>
              <a:t>The Kenya National Digital Master Plan 2022 - 2032; The Kenya Digital Economy BluePrint</a:t>
            </a:r>
            <a:endParaRPr sz="2000">
              <a:solidFill>
                <a:srgbClr val="888888"/>
              </a:solidFill>
              <a:latin typeface="Roboto Thin"/>
              <a:ea typeface="Roboto Thin"/>
              <a:cs typeface="Roboto Thin"/>
              <a:sym typeface="Roboto Thin"/>
            </a:endParaRPr>
          </a:p>
        </p:txBody>
      </p:sp>
      <p:graphicFrame>
        <p:nvGraphicFramePr>
          <p:cNvPr id="950" name="Google Shape;950;p135"/>
          <p:cNvGraphicFramePr/>
          <p:nvPr/>
        </p:nvGraphicFramePr>
        <p:xfrm>
          <a:off x="1011800" y="2259800"/>
          <a:ext cx="3000000" cy="3000000"/>
        </p:xfrm>
        <a:graphic>
          <a:graphicData uri="http://schemas.openxmlformats.org/drawingml/2006/table">
            <a:tbl>
              <a:tblPr bandRow="1" firstRow="1">
                <a:noFill/>
                <a:tableStyleId>{103A7314-D34D-438F-9ACD-FF34217B7F00}</a:tableStyleId>
              </a:tblPr>
              <a:tblGrid>
                <a:gridCol w="3859150"/>
                <a:gridCol w="10707300"/>
                <a:gridCol w="7015400"/>
              </a:tblGrid>
              <a:tr h="726550">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Pillar</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Flagship Programmes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Actors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2560000">
                <a:tc rowSpan="2">
                  <a:txBody>
                    <a:bodyPr/>
                    <a:lstStyle/>
                    <a:p>
                      <a:pPr indent="0" lvl="0" marL="0" rtl="0" algn="l">
                        <a:lnSpc>
                          <a:spcPct val="150000"/>
                        </a:lnSpc>
                        <a:spcBef>
                          <a:spcPts val="0"/>
                        </a:spcBef>
                        <a:spcAft>
                          <a:spcPts val="0"/>
                        </a:spcAft>
                        <a:buNone/>
                      </a:pPr>
                      <a:r>
                        <a:rPr lang="en-US" sz="3000">
                          <a:solidFill>
                            <a:srgbClr val="006F35"/>
                          </a:solidFill>
                          <a:latin typeface="Roboto"/>
                          <a:ea typeface="Roboto"/>
                          <a:cs typeface="Roboto"/>
                          <a:sym typeface="Roboto"/>
                        </a:rPr>
                        <a:t>Digital Enterprises, Innovation and Businesses</a:t>
                      </a:r>
                      <a:endParaRPr sz="3000">
                        <a:solidFill>
                          <a:srgbClr val="006F35"/>
                        </a:solidFill>
                        <a:latin typeface="Roboto"/>
                        <a:ea typeface="Roboto"/>
                        <a:cs typeface="Roboto"/>
                        <a:sym typeface="Roboto"/>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rtl="0" algn="l">
                        <a:lnSpc>
                          <a:spcPct val="150000"/>
                        </a:lnSpc>
                        <a:spcBef>
                          <a:spcPts val="0"/>
                        </a:spcBef>
                        <a:spcAft>
                          <a:spcPts val="0"/>
                        </a:spcAft>
                        <a:buNone/>
                      </a:pPr>
                      <a:r>
                        <a:rPr b="1" lang="en-US" sz="2400">
                          <a:solidFill>
                            <a:srgbClr val="006F35"/>
                          </a:solidFill>
                          <a:latin typeface="Roboto"/>
                          <a:ea typeface="Roboto"/>
                          <a:cs typeface="Roboto"/>
                          <a:sym typeface="Roboto"/>
                        </a:rPr>
                        <a:t>15. Kenya Software and Electronic Industry </a:t>
                      </a:r>
                      <a:r>
                        <a:rPr lang="en-US" sz="2400">
                          <a:solidFill>
                            <a:srgbClr val="006F35"/>
                          </a:solidFill>
                          <a:latin typeface="Roboto Light"/>
                          <a:ea typeface="Roboto Light"/>
                          <a:cs typeface="Roboto Light"/>
                          <a:sym typeface="Roboto Light"/>
                        </a:rPr>
                        <a:t>establishment of 2 software manufacturing industries and two electronic manufacturing plants with 10,000 software engineers and production of over 1.2 million electronic devices </a:t>
                      </a:r>
                      <a:endParaRPr b="1"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None/>
                      </a:pPr>
                      <a:r>
                        <a:rPr lang="en-US" sz="2400">
                          <a:solidFill>
                            <a:schemeClr val="dk2"/>
                          </a:solidFill>
                          <a:latin typeface="Roboto Light"/>
                          <a:ea typeface="Roboto Light"/>
                          <a:cs typeface="Roboto Light"/>
                          <a:sym typeface="Roboto Light"/>
                        </a:rPr>
                        <a:t>MOICT IYA, ICTA.,MOIED,CoG, Private Sector, Development Partners </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1432350">
                <a:tc vMerge="1"/>
                <a:tc>
                  <a:txBody>
                    <a:bodyPr/>
                    <a:lstStyle/>
                    <a:p>
                      <a:pPr indent="0" lvl="0" marL="0" rtl="0" algn="l">
                        <a:lnSpc>
                          <a:spcPct val="150000"/>
                        </a:lnSpc>
                        <a:spcBef>
                          <a:spcPts val="0"/>
                        </a:spcBef>
                        <a:spcAft>
                          <a:spcPts val="0"/>
                        </a:spcAft>
                        <a:buNone/>
                      </a:pPr>
                      <a:r>
                        <a:rPr b="1" lang="en-US" sz="2400">
                          <a:solidFill>
                            <a:srgbClr val="006F35"/>
                          </a:solidFill>
                          <a:latin typeface="Roboto"/>
                          <a:ea typeface="Roboto"/>
                          <a:cs typeface="Roboto"/>
                          <a:sym typeface="Roboto"/>
                        </a:rPr>
                        <a:t>16. Annual International ICT Expo</a:t>
                      </a:r>
                      <a:r>
                        <a:rPr lang="en-US" sz="2400">
                          <a:solidFill>
                            <a:srgbClr val="006F35"/>
                          </a:solidFill>
                          <a:latin typeface="Roboto Light"/>
                          <a:ea typeface="Roboto Light"/>
                          <a:cs typeface="Roboto Light"/>
                          <a:sym typeface="Roboto Light"/>
                        </a:rPr>
                        <a:t> to showcase on existing products and services for entrepreneurs and businesses </a:t>
                      </a:r>
                      <a:endParaRPr b="1"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None/>
                      </a:pPr>
                      <a:r>
                        <a:rPr lang="en-US" sz="2400">
                          <a:solidFill>
                            <a:schemeClr val="dk2"/>
                          </a:solidFill>
                          <a:latin typeface="Roboto Light"/>
                          <a:ea typeface="Roboto Light"/>
                          <a:cs typeface="Roboto Light"/>
                          <a:sym typeface="Roboto Light"/>
                        </a:rPr>
                        <a:t>MOICT IYA, ICTA., KENIA, KEPSA, Private Sector, MOFA</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314650">
                <a:tc rowSpan="3">
                  <a:txBody>
                    <a:bodyPr/>
                    <a:lstStyle/>
                    <a:p>
                      <a:pPr indent="0" lvl="0" marL="0" rtl="0" algn="l">
                        <a:lnSpc>
                          <a:spcPct val="150000"/>
                        </a:lnSpc>
                        <a:spcBef>
                          <a:spcPts val="0"/>
                        </a:spcBef>
                        <a:spcAft>
                          <a:spcPts val="0"/>
                        </a:spcAft>
                        <a:buNone/>
                      </a:pPr>
                      <a:r>
                        <a:rPr lang="en-US" sz="3000">
                          <a:solidFill>
                            <a:srgbClr val="006F35"/>
                          </a:solidFill>
                          <a:latin typeface="Roboto"/>
                          <a:ea typeface="Roboto"/>
                          <a:cs typeface="Roboto"/>
                          <a:sym typeface="Roboto"/>
                        </a:rPr>
                        <a:t>Policy, Legal and Regulatory</a:t>
                      </a:r>
                      <a:endParaRPr sz="2800"/>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17. Harmonization/enactment of policies, legislations </a:t>
                      </a:r>
                      <a:r>
                        <a:rPr lang="en-US" sz="2400">
                          <a:solidFill>
                            <a:srgbClr val="006F35"/>
                          </a:solidFill>
                          <a:latin typeface="Roboto Light"/>
                          <a:ea typeface="Roboto Light"/>
                          <a:cs typeface="Roboto Light"/>
                          <a:sym typeface="Roboto Light"/>
                        </a:rPr>
                        <a:t>to enable ease of doing ICT businesses in the country.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AG, MOICT IYA, ICTA, Parliament, NT</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314650">
                <a:tc vMerge="1"/>
                <a:tc>
                  <a:txBody>
                    <a:bodyPr/>
                    <a:lstStyle/>
                    <a:p>
                      <a:pPr indent="0" lvl="0" marL="0" rtl="0" algn="l">
                        <a:lnSpc>
                          <a:spcPct val="150000"/>
                        </a:lnSpc>
                        <a:spcBef>
                          <a:spcPts val="0"/>
                        </a:spcBef>
                        <a:spcAft>
                          <a:spcPts val="0"/>
                        </a:spcAft>
                        <a:buSzPts val="2200"/>
                        <a:buNone/>
                      </a:pPr>
                      <a:r>
                        <a:rPr b="1" lang="en-US" sz="2400">
                          <a:solidFill>
                            <a:srgbClr val="006F35"/>
                          </a:solidFill>
                          <a:latin typeface="Roboto"/>
                          <a:ea typeface="Roboto"/>
                          <a:cs typeface="Roboto"/>
                          <a:sym typeface="Roboto"/>
                        </a:rPr>
                        <a:t>18. Enactment of e-government legislation </a:t>
                      </a:r>
                      <a:r>
                        <a:rPr lang="en-US" sz="2400">
                          <a:solidFill>
                            <a:srgbClr val="006F35"/>
                          </a:solidFill>
                          <a:latin typeface="Roboto Light"/>
                          <a:ea typeface="Roboto Light"/>
                          <a:cs typeface="Roboto Light"/>
                          <a:sym typeface="Roboto Light"/>
                        </a:rPr>
                        <a:t>to support resource mobilization to fund the Masterplan Programmes.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5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MOI, Dept Civil Reg, Private Sector, NT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1314650">
                <a:tc vMerge="1"/>
                <a:tc>
                  <a:txBody>
                    <a:bodyPr/>
                    <a:lstStyle/>
                    <a:p>
                      <a:pPr indent="0" lvl="0" marL="0" rtl="0" algn="l">
                        <a:lnSpc>
                          <a:spcPct val="150000"/>
                        </a:lnSpc>
                        <a:spcBef>
                          <a:spcPts val="0"/>
                        </a:spcBef>
                        <a:spcAft>
                          <a:spcPts val="0"/>
                        </a:spcAft>
                        <a:buNone/>
                      </a:pPr>
                      <a:r>
                        <a:rPr b="1" lang="en-US" sz="2400">
                          <a:solidFill>
                            <a:srgbClr val="006F35"/>
                          </a:solidFill>
                          <a:latin typeface="Roboto"/>
                          <a:ea typeface="Roboto"/>
                          <a:cs typeface="Roboto"/>
                          <a:sym typeface="Roboto"/>
                        </a:rPr>
                        <a:t>19. Enactment of Critical Infrastructure </a:t>
                      </a:r>
                      <a:r>
                        <a:rPr lang="en-US" sz="2400">
                          <a:solidFill>
                            <a:srgbClr val="006F35"/>
                          </a:solidFill>
                          <a:latin typeface="Roboto Light"/>
                          <a:ea typeface="Roboto Light"/>
                          <a:cs typeface="Roboto Light"/>
                          <a:sym typeface="Roboto Light"/>
                        </a:rPr>
                        <a:t>protection legislations to protect all critical infrastructure installations across the country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50000"/>
                        </a:lnSpc>
                        <a:spcBef>
                          <a:spcPts val="0"/>
                        </a:spcBef>
                        <a:spcAft>
                          <a:spcPts val="0"/>
                        </a:spcAft>
                        <a:buNone/>
                      </a:pPr>
                      <a:r>
                        <a:rPr lang="en-US" sz="2400">
                          <a:solidFill>
                            <a:schemeClr val="dk2"/>
                          </a:solidFill>
                          <a:latin typeface="Roboto Light"/>
                          <a:ea typeface="Roboto Light"/>
                          <a:cs typeface="Roboto Light"/>
                          <a:sym typeface="Roboto Light"/>
                        </a:rPr>
                        <a:t>MOICT IYA, ICTA.,, MOED, TSC, KNEC,KICD, Private Sector, Development partners, NT</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
        <p:nvSpPr>
          <p:cNvPr id="951" name="Google Shape;951;p135"/>
          <p:cNvSpPr txBox="1"/>
          <p:nvPr>
            <p:ph type="title"/>
          </p:nvPr>
        </p:nvSpPr>
        <p:spPr>
          <a:xfrm>
            <a:off x="831200" y="831300"/>
            <a:ext cx="166212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SzPts val="2200"/>
              <a:buNone/>
            </a:pPr>
            <a:r>
              <a:rPr lang="en-US" sz="4800"/>
              <a:t>Kenya National Digital Master Plan 2022-2032</a:t>
            </a:r>
            <a:endParaRPr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36"/>
          <p:cNvSpPr txBox="1"/>
          <p:nvPr>
            <p:ph type="title"/>
          </p:nvPr>
        </p:nvSpPr>
        <p:spPr>
          <a:xfrm>
            <a:off x="831200" y="577133"/>
            <a:ext cx="22721400" cy="15270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None/>
            </a:pPr>
            <a:r>
              <a:rPr lang="en-US"/>
              <a:t>Opportunities for Digitalization in Kenya</a:t>
            </a:r>
            <a:endParaRPr/>
          </a:p>
        </p:txBody>
      </p:sp>
      <p:grpSp>
        <p:nvGrpSpPr>
          <p:cNvPr id="957" name="Google Shape;957;p136"/>
          <p:cNvGrpSpPr/>
          <p:nvPr/>
        </p:nvGrpSpPr>
        <p:grpSpPr>
          <a:xfrm>
            <a:off x="7880074" y="7181259"/>
            <a:ext cx="16502923" cy="2358814"/>
            <a:chOff x="3136809" y="2936395"/>
            <a:chExt cx="6007179" cy="838540"/>
          </a:xfrm>
        </p:grpSpPr>
        <p:sp>
          <p:nvSpPr>
            <p:cNvPr id="958" name="Google Shape;958;p136"/>
            <p:cNvSpPr/>
            <p:nvPr/>
          </p:nvSpPr>
          <p:spPr>
            <a:xfrm>
              <a:off x="4776288" y="2936395"/>
              <a:ext cx="4367700" cy="838500"/>
            </a:xfrm>
            <a:prstGeom prst="rect">
              <a:avLst/>
            </a:prstGeom>
            <a:solidFill>
              <a:srgbClr val="EEEEE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59" name="Google Shape;959;p136"/>
            <p:cNvSpPr/>
            <p:nvPr/>
          </p:nvSpPr>
          <p:spPr>
            <a:xfrm flipH="1">
              <a:off x="3925001" y="2936396"/>
              <a:ext cx="1407900" cy="837300"/>
            </a:xfrm>
            <a:prstGeom prst="rect">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0" name="Google Shape;960;p136"/>
            <p:cNvSpPr/>
            <p:nvPr/>
          </p:nvSpPr>
          <p:spPr>
            <a:xfrm rot="-5400000">
              <a:off x="4465549" y="2544782"/>
              <a:ext cx="838292" cy="1621520"/>
            </a:xfrm>
            <a:prstGeom prst="flowChartOffpageConnector">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1" name="Google Shape;961;p136"/>
            <p:cNvSpPr/>
            <p:nvPr/>
          </p:nvSpPr>
          <p:spPr>
            <a:xfrm>
              <a:off x="3993327" y="3037225"/>
              <a:ext cx="1259400" cy="646200"/>
            </a:xfrm>
            <a:prstGeom prst="rect">
              <a:avLst/>
            </a:prstGeom>
            <a:noFill/>
            <a:ln>
              <a:noFill/>
            </a:ln>
          </p:spPr>
          <p:txBody>
            <a:bodyPr anchorCtr="0" anchor="ctr" bIns="243800" lIns="243800" spcFirstLastPara="1" rIns="243800" wrap="square" tIns="243800">
              <a:noAutofit/>
            </a:bodyPr>
            <a:lstStyle/>
            <a:p>
              <a:pPr indent="0" lvl="0" marL="0" rtl="0" algn="l">
                <a:lnSpc>
                  <a:spcPct val="115000"/>
                </a:lnSpc>
                <a:spcBef>
                  <a:spcPts val="0"/>
                </a:spcBef>
                <a:spcAft>
                  <a:spcPts val="0"/>
                </a:spcAft>
                <a:buNone/>
              </a:pPr>
              <a:r>
                <a:rPr lang="en-US" sz="2600">
                  <a:solidFill>
                    <a:srgbClr val="FFFFFF"/>
                  </a:solidFill>
                  <a:latin typeface="Roboto Medium"/>
                  <a:ea typeface="Roboto Medium"/>
                  <a:cs typeface="Roboto Medium"/>
                  <a:sym typeface="Roboto Medium"/>
                </a:rPr>
                <a:t>Infrastructure</a:t>
              </a:r>
              <a:endParaRPr sz="2600">
                <a:solidFill>
                  <a:srgbClr val="FFFFFF"/>
                </a:solidFill>
                <a:latin typeface="Roboto Medium"/>
                <a:ea typeface="Roboto Medium"/>
                <a:cs typeface="Roboto Medium"/>
                <a:sym typeface="Roboto Medium"/>
              </a:endParaRPr>
            </a:p>
          </p:txBody>
        </p:sp>
        <p:sp>
          <p:nvSpPr>
            <p:cNvPr id="962" name="Google Shape;962;p136"/>
            <p:cNvSpPr/>
            <p:nvPr/>
          </p:nvSpPr>
          <p:spPr>
            <a:xfrm>
              <a:off x="3136809" y="2936395"/>
              <a:ext cx="788400" cy="8370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3" name="Google Shape;963;p136"/>
            <p:cNvSpPr/>
            <p:nvPr/>
          </p:nvSpPr>
          <p:spPr>
            <a:xfrm>
              <a:off x="3136809" y="2936405"/>
              <a:ext cx="788400" cy="837300"/>
            </a:xfrm>
            <a:prstGeom prst="rect">
              <a:avLst/>
            </a:prstGeom>
            <a:solidFill>
              <a:srgbClr val="0C8148"/>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7000">
                  <a:solidFill>
                    <a:srgbClr val="FFFFFF"/>
                  </a:solidFill>
                  <a:latin typeface="Roboto Thin"/>
                  <a:ea typeface="Roboto Thin"/>
                  <a:cs typeface="Roboto Thin"/>
                  <a:sym typeface="Roboto Thin"/>
                </a:rPr>
                <a:t>03</a:t>
              </a:r>
              <a:endParaRPr sz="7000">
                <a:solidFill>
                  <a:srgbClr val="FFFFFF"/>
                </a:solidFill>
                <a:latin typeface="Roboto Thin"/>
                <a:ea typeface="Roboto Thin"/>
                <a:cs typeface="Roboto Thin"/>
                <a:sym typeface="Roboto Thin"/>
              </a:endParaRPr>
            </a:p>
          </p:txBody>
        </p:sp>
        <p:sp>
          <p:nvSpPr>
            <p:cNvPr id="964" name="Google Shape;964;p136"/>
            <p:cNvSpPr/>
            <p:nvPr/>
          </p:nvSpPr>
          <p:spPr>
            <a:xfrm>
              <a:off x="5529804" y="2937936"/>
              <a:ext cx="3394800" cy="837000"/>
            </a:xfrm>
            <a:prstGeom prst="rect">
              <a:avLst/>
            </a:prstGeom>
            <a:noFill/>
            <a:ln>
              <a:noFill/>
            </a:ln>
          </p:spPr>
          <p:txBody>
            <a:bodyPr anchorCtr="0" anchor="ctr" bIns="243800" lIns="243800" spcFirstLastPara="1" rIns="243800" wrap="square" tIns="243800">
              <a:noAutofit/>
            </a:bodyPr>
            <a:lstStyle/>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Connectivity - addition/ expansion of fibre infrastructure lines in collaboration with internet service providers. </a:t>
              </a:r>
              <a:endParaRPr sz="2200">
                <a:solidFill>
                  <a:srgbClr val="0B7140"/>
                </a:solidFill>
                <a:latin typeface="Roboto"/>
                <a:ea typeface="Roboto"/>
                <a:cs typeface="Roboto"/>
                <a:sym typeface="Roboto"/>
              </a:endParaRPr>
            </a:p>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Data Centres – establishment of secondary Data centres. </a:t>
              </a:r>
              <a:endParaRPr sz="2200">
                <a:solidFill>
                  <a:srgbClr val="0B7140"/>
                </a:solidFill>
                <a:latin typeface="Roboto"/>
                <a:ea typeface="Roboto"/>
                <a:cs typeface="Roboto"/>
                <a:sym typeface="Roboto"/>
              </a:endParaRPr>
            </a:p>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Setting up Nodes on existing infrastructure for Cloud computing. </a:t>
              </a:r>
              <a:endParaRPr sz="2200">
                <a:solidFill>
                  <a:srgbClr val="0B7140"/>
                </a:solidFill>
                <a:latin typeface="Roboto"/>
                <a:ea typeface="Roboto"/>
                <a:cs typeface="Roboto"/>
                <a:sym typeface="Roboto"/>
              </a:endParaRPr>
            </a:p>
          </p:txBody>
        </p:sp>
      </p:grpSp>
      <p:grpSp>
        <p:nvGrpSpPr>
          <p:cNvPr id="965" name="Google Shape;965;p136"/>
          <p:cNvGrpSpPr/>
          <p:nvPr/>
        </p:nvGrpSpPr>
        <p:grpSpPr>
          <a:xfrm>
            <a:off x="7880074" y="4780099"/>
            <a:ext cx="16502923" cy="2358814"/>
            <a:chOff x="3136809" y="2082801"/>
            <a:chExt cx="6007179" cy="838540"/>
          </a:xfrm>
        </p:grpSpPr>
        <p:sp>
          <p:nvSpPr>
            <p:cNvPr id="966" name="Google Shape;966;p136"/>
            <p:cNvSpPr/>
            <p:nvPr/>
          </p:nvSpPr>
          <p:spPr>
            <a:xfrm>
              <a:off x="4776288" y="2082801"/>
              <a:ext cx="4367700" cy="838500"/>
            </a:xfrm>
            <a:prstGeom prst="rect">
              <a:avLst/>
            </a:prstGeom>
            <a:solidFill>
              <a:srgbClr val="EEEEE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7" name="Google Shape;967;p136"/>
            <p:cNvSpPr/>
            <p:nvPr/>
          </p:nvSpPr>
          <p:spPr>
            <a:xfrm flipH="1">
              <a:off x="3925001" y="2082804"/>
              <a:ext cx="1407900" cy="837300"/>
            </a:xfrm>
            <a:prstGeom prst="rect">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8" name="Google Shape;968;p136"/>
            <p:cNvSpPr/>
            <p:nvPr/>
          </p:nvSpPr>
          <p:spPr>
            <a:xfrm rot="-5400000">
              <a:off x="4465549" y="1691188"/>
              <a:ext cx="838292" cy="1621520"/>
            </a:xfrm>
            <a:prstGeom prst="flowChartOffpageConnector">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69" name="Google Shape;969;p136"/>
            <p:cNvSpPr/>
            <p:nvPr/>
          </p:nvSpPr>
          <p:spPr>
            <a:xfrm>
              <a:off x="3993327" y="2183625"/>
              <a:ext cx="1333500" cy="646200"/>
            </a:xfrm>
            <a:prstGeom prst="rect">
              <a:avLst/>
            </a:prstGeom>
            <a:noFill/>
            <a:ln>
              <a:noFill/>
            </a:ln>
          </p:spPr>
          <p:txBody>
            <a:bodyPr anchorCtr="0" anchor="ctr" bIns="243800" lIns="243800" spcFirstLastPara="1" rIns="243800" wrap="square" tIns="243800">
              <a:noAutofit/>
            </a:bodyPr>
            <a:lstStyle/>
            <a:p>
              <a:pPr indent="0" lvl="0" marL="0" rtl="0" algn="l">
                <a:lnSpc>
                  <a:spcPct val="115000"/>
                </a:lnSpc>
                <a:spcBef>
                  <a:spcPts val="0"/>
                </a:spcBef>
                <a:spcAft>
                  <a:spcPts val="0"/>
                </a:spcAft>
                <a:buNone/>
              </a:pPr>
              <a:r>
                <a:rPr lang="en-US" sz="2600">
                  <a:solidFill>
                    <a:srgbClr val="FFFFFF"/>
                  </a:solidFill>
                  <a:latin typeface="Roboto Medium"/>
                  <a:ea typeface="Roboto Medium"/>
                  <a:cs typeface="Roboto Medium"/>
                  <a:sym typeface="Roboto Medium"/>
                </a:rPr>
                <a:t>Digital Business (e-business)</a:t>
              </a:r>
              <a:endParaRPr sz="2600">
                <a:solidFill>
                  <a:srgbClr val="FFFFFF"/>
                </a:solidFill>
                <a:latin typeface="Roboto Medium"/>
                <a:ea typeface="Roboto Medium"/>
                <a:cs typeface="Roboto Medium"/>
                <a:sym typeface="Roboto Medium"/>
              </a:endParaRPr>
            </a:p>
          </p:txBody>
        </p:sp>
        <p:sp>
          <p:nvSpPr>
            <p:cNvPr id="970" name="Google Shape;970;p136"/>
            <p:cNvSpPr/>
            <p:nvPr/>
          </p:nvSpPr>
          <p:spPr>
            <a:xfrm>
              <a:off x="3136809" y="2082801"/>
              <a:ext cx="788400" cy="8370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1" name="Google Shape;971;p136"/>
            <p:cNvSpPr/>
            <p:nvPr/>
          </p:nvSpPr>
          <p:spPr>
            <a:xfrm>
              <a:off x="3136809" y="2082811"/>
              <a:ext cx="788400" cy="837300"/>
            </a:xfrm>
            <a:prstGeom prst="rect">
              <a:avLst/>
            </a:prstGeom>
            <a:solidFill>
              <a:srgbClr val="0C8148"/>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7000">
                  <a:solidFill>
                    <a:srgbClr val="FFFFFF"/>
                  </a:solidFill>
                  <a:latin typeface="Roboto Thin"/>
                  <a:ea typeface="Roboto Thin"/>
                  <a:cs typeface="Roboto Thin"/>
                  <a:sym typeface="Roboto Thin"/>
                </a:rPr>
                <a:t>02</a:t>
              </a:r>
              <a:endParaRPr sz="7000">
                <a:solidFill>
                  <a:srgbClr val="FFFFFF"/>
                </a:solidFill>
                <a:latin typeface="Roboto Thin"/>
                <a:ea typeface="Roboto Thin"/>
                <a:cs typeface="Roboto Thin"/>
                <a:sym typeface="Roboto Thin"/>
              </a:endParaRPr>
            </a:p>
          </p:txBody>
        </p:sp>
        <p:sp>
          <p:nvSpPr>
            <p:cNvPr id="972" name="Google Shape;972;p136"/>
            <p:cNvSpPr/>
            <p:nvPr/>
          </p:nvSpPr>
          <p:spPr>
            <a:xfrm>
              <a:off x="5529804" y="2084342"/>
              <a:ext cx="3394800" cy="837000"/>
            </a:xfrm>
            <a:prstGeom prst="rect">
              <a:avLst/>
            </a:prstGeom>
            <a:noFill/>
            <a:ln>
              <a:noFill/>
            </a:ln>
          </p:spPr>
          <p:txBody>
            <a:bodyPr anchorCtr="0" anchor="ctr" bIns="243800" lIns="243800" spcFirstLastPara="1" rIns="243800" wrap="square" tIns="243800">
              <a:noAutofit/>
            </a:bodyPr>
            <a:lstStyle/>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Provision of Cyber security solutions. </a:t>
              </a:r>
              <a:endParaRPr sz="2200">
                <a:solidFill>
                  <a:srgbClr val="0B7140"/>
                </a:solidFill>
                <a:latin typeface="Roboto"/>
                <a:ea typeface="Roboto"/>
                <a:cs typeface="Roboto"/>
                <a:sym typeface="Roboto"/>
              </a:endParaRPr>
            </a:p>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Provision of digital transformation technologies; Artificial Intelligence (AI), Robotics, Block Chain, Drones, Internet of Things (IoT), Big data, and Software-enabled industrial platforms.  </a:t>
              </a:r>
              <a:endParaRPr sz="2200">
                <a:solidFill>
                  <a:srgbClr val="0B7140"/>
                </a:solidFill>
                <a:latin typeface="Roboto"/>
                <a:ea typeface="Roboto"/>
                <a:cs typeface="Roboto"/>
                <a:sym typeface="Roboto"/>
              </a:endParaRPr>
            </a:p>
          </p:txBody>
        </p:sp>
      </p:grpSp>
      <p:grpSp>
        <p:nvGrpSpPr>
          <p:cNvPr id="973" name="Google Shape;973;p136"/>
          <p:cNvGrpSpPr/>
          <p:nvPr/>
        </p:nvGrpSpPr>
        <p:grpSpPr>
          <a:xfrm>
            <a:off x="7880083" y="9583070"/>
            <a:ext cx="16502923" cy="2486296"/>
            <a:chOff x="3136795" y="3790000"/>
            <a:chExt cx="6007179" cy="1025784"/>
          </a:xfrm>
        </p:grpSpPr>
        <p:sp>
          <p:nvSpPr>
            <p:cNvPr id="974" name="Google Shape;974;p136"/>
            <p:cNvSpPr/>
            <p:nvPr/>
          </p:nvSpPr>
          <p:spPr>
            <a:xfrm>
              <a:off x="4776275" y="3790000"/>
              <a:ext cx="4367700" cy="1025700"/>
            </a:xfrm>
            <a:prstGeom prst="rect">
              <a:avLst/>
            </a:prstGeom>
            <a:solidFill>
              <a:srgbClr val="EEEEE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5" name="Google Shape;975;p136"/>
            <p:cNvSpPr/>
            <p:nvPr/>
          </p:nvSpPr>
          <p:spPr>
            <a:xfrm flipH="1">
              <a:off x="3924992" y="3790001"/>
              <a:ext cx="1407900" cy="1024200"/>
            </a:xfrm>
            <a:prstGeom prst="rect">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6" name="Google Shape;976;p136"/>
            <p:cNvSpPr/>
            <p:nvPr/>
          </p:nvSpPr>
          <p:spPr>
            <a:xfrm rot="-5400000">
              <a:off x="4371959" y="3491962"/>
              <a:ext cx="1025445" cy="1621520"/>
            </a:xfrm>
            <a:prstGeom prst="flowChartOffpageConnector">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7" name="Google Shape;977;p136"/>
            <p:cNvSpPr/>
            <p:nvPr/>
          </p:nvSpPr>
          <p:spPr>
            <a:xfrm>
              <a:off x="3993321" y="3913350"/>
              <a:ext cx="1234500" cy="790500"/>
            </a:xfrm>
            <a:prstGeom prst="rect">
              <a:avLst/>
            </a:prstGeom>
            <a:noFill/>
            <a:ln>
              <a:noFill/>
            </a:ln>
          </p:spPr>
          <p:txBody>
            <a:bodyPr anchorCtr="0" anchor="ctr" bIns="243800" lIns="243800" spcFirstLastPara="1" rIns="243800" wrap="square" tIns="243800">
              <a:noAutofit/>
            </a:bodyPr>
            <a:lstStyle/>
            <a:p>
              <a:pPr indent="0" lvl="0" marL="0" rtl="0" algn="l">
                <a:lnSpc>
                  <a:spcPct val="115000"/>
                </a:lnSpc>
                <a:spcBef>
                  <a:spcPts val="0"/>
                </a:spcBef>
                <a:spcAft>
                  <a:spcPts val="0"/>
                </a:spcAft>
                <a:buNone/>
              </a:pPr>
              <a:r>
                <a:rPr lang="en-US" sz="2600">
                  <a:solidFill>
                    <a:srgbClr val="FFFFFF"/>
                  </a:solidFill>
                  <a:latin typeface="Roboto Medium"/>
                  <a:ea typeface="Roboto Medium"/>
                  <a:cs typeface="Roboto Medium"/>
                  <a:sym typeface="Roboto Medium"/>
                </a:rPr>
                <a:t>Tech Start-up Fund</a:t>
              </a:r>
              <a:endParaRPr sz="2600">
                <a:solidFill>
                  <a:srgbClr val="FFFFFF"/>
                </a:solidFill>
                <a:latin typeface="Roboto Medium"/>
                <a:ea typeface="Roboto Medium"/>
                <a:cs typeface="Roboto Medium"/>
                <a:sym typeface="Roboto Medium"/>
              </a:endParaRPr>
            </a:p>
          </p:txBody>
        </p:sp>
        <p:sp>
          <p:nvSpPr>
            <p:cNvPr id="978" name="Google Shape;978;p136"/>
            <p:cNvSpPr/>
            <p:nvPr/>
          </p:nvSpPr>
          <p:spPr>
            <a:xfrm>
              <a:off x="3136795" y="3790000"/>
              <a:ext cx="788400" cy="10239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9" name="Google Shape;979;p136"/>
            <p:cNvSpPr/>
            <p:nvPr/>
          </p:nvSpPr>
          <p:spPr>
            <a:xfrm>
              <a:off x="3136795" y="3790011"/>
              <a:ext cx="788400" cy="1024200"/>
            </a:xfrm>
            <a:prstGeom prst="rect">
              <a:avLst/>
            </a:prstGeom>
            <a:solidFill>
              <a:srgbClr val="0C8148"/>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7000">
                  <a:solidFill>
                    <a:srgbClr val="FFFFFF"/>
                  </a:solidFill>
                  <a:latin typeface="Roboto Thin"/>
                  <a:ea typeface="Roboto Thin"/>
                  <a:cs typeface="Roboto Thin"/>
                  <a:sym typeface="Roboto Thin"/>
                </a:rPr>
                <a:t>04</a:t>
              </a:r>
              <a:endParaRPr sz="7000">
                <a:solidFill>
                  <a:srgbClr val="FFFFFF"/>
                </a:solidFill>
                <a:latin typeface="Roboto Thin"/>
                <a:ea typeface="Roboto Thin"/>
                <a:cs typeface="Roboto Thin"/>
                <a:sym typeface="Roboto Thin"/>
              </a:endParaRPr>
            </a:p>
          </p:txBody>
        </p:sp>
        <p:sp>
          <p:nvSpPr>
            <p:cNvPr id="980" name="Google Shape;980;p136"/>
            <p:cNvSpPr/>
            <p:nvPr/>
          </p:nvSpPr>
          <p:spPr>
            <a:xfrm>
              <a:off x="5529791" y="3791884"/>
              <a:ext cx="3394800" cy="1023900"/>
            </a:xfrm>
            <a:prstGeom prst="rect">
              <a:avLst/>
            </a:prstGeom>
            <a:noFill/>
            <a:ln>
              <a:noFill/>
            </a:ln>
          </p:spPr>
          <p:txBody>
            <a:bodyPr anchorCtr="0" anchor="ctr" bIns="243800" lIns="243800" spcFirstLastPara="1" rIns="243800" wrap="square" tIns="243800">
              <a:noAutofit/>
            </a:bodyPr>
            <a:lstStyle/>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Establishment of a Fund, managed by KDC, to provide financing to start-up SME firms engaging in provision of digital technology</a:t>
              </a:r>
              <a:endParaRPr sz="2200">
                <a:solidFill>
                  <a:srgbClr val="0B7140"/>
                </a:solidFill>
                <a:latin typeface="Roboto"/>
                <a:ea typeface="Roboto"/>
                <a:cs typeface="Roboto"/>
                <a:sym typeface="Roboto"/>
              </a:endParaRPr>
            </a:p>
          </p:txBody>
        </p:sp>
      </p:grpSp>
      <p:pic>
        <p:nvPicPr>
          <p:cNvPr id="981" name="Google Shape;981;p136"/>
          <p:cNvPicPr preferRelativeResize="0"/>
          <p:nvPr/>
        </p:nvPicPr>
        <p:blipFill>
          <a:blip r:embed="rId3">
            <a:alphaModFix/>
          </a:blip>
          <a:stretch>
            <a:fillRect/>
          </a:stretch>
        </p:blipFill>
        <p:spPr>
          <a:xfrm>
            <a:off x="945951" y="9254554"/>
            <a:ext cx="5622920" cy="2356747"/>
          </a:xfrm>
          <a:prstGeom prst="rect">
            <a:avLst/>
          </a:prstGeom>
          <a:noFill/>
          <a:ln>
            <a:noFill/>
          </a:ln>
        </p:spPr>
      </p:pic>
      <p:pic>
        <p:nvPicPr>
          <p:cNvPr id="982" name="Google Shape;982;p136"/>
          <p:cNvPicPr preferRelativeResize="0"/>
          <p:nvPr/>
        </p:nvPicPr>
        <p:blipFill rotWithShape="1">
          <a:blip r:embed="rId4">
            <a:alphaModFix/>
          </a:blip>
          <a:srcRect b="0" l="0" r="0" t="0"/>
          <a:stretch/>
        </p:blipFill>
        <p:spPr>
          <a:xfrm>
            <a:off x="2788325" y="4361752"/>
            <a:ext cx="4207994" cy="5347922"/>
          </a:xfrm>
          <a:prstGeom prst="rect">
            <a:avLst/>
          </a:prstGeom>
          <a:noFill/>
          <a:ln>
            <a:noFill/>
          </a:ln>
        </p:spPr>
      </p:pic>
      <p:pic>
        <p:nvPicPr>
          <p:cNvPr id="983" name="Google Shape;983;p136"/>
          <p:cNvPicPr preferRelativeResize="0"/>
          <p:nvPr/>
        </p:nvPicPr>
        <p:blipFill>
          <a:blip r:embed="rId5">
            <a:alphaModFix/>
          </a:blip>
          <a:stretch>
            <a:fillRect/>
          </a:stretch>
        </p:blipFill>
        <p:spPr>
          <a:xfrm>
            <a:off x="2523055" y="5916130"/>
            <a:ext cx="4885795" cy="2878482"/>
          </a:xfrm>
          <a:prstGeom prst="rect">
            <a:avLst/>
          </a:prstGeom>
          <a:noFill/>
          <a:ln>
            <a:noFill/>
          </a:ln>
        </p:spPr>
      </p:pic>
      <p:sp>
        <p:nvSpPr>
          <p:cNvPr id="984" name="Google Shape;984;p136"/>
          <p:cNvSpPr txBox="1"/>
          <p:nvPr/>
        </p:nvSpPr>
        <p:spPr>
          <a:xfrm>
            <a:off x="831200" y="12606600"/>
            <a:ext cx="113814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n-US" sz="2000">
                <a:solidFill>
                  <a:srgbClr val="888888"/>
                </a:solidFill>
                <a:latin typeface="Roboto Thin"/>
                <a:ea typeface="Roboto Thin"/>
                <a:cs typeface="Roboto Thin"/>
                <a:sym typeface="Roboto Thin"/>
              </a:rPr>
              <a:t>The Kenya National Digital Master Plan 2022 - 2032; The Kenya Digital Economy BluePrint</a:t>
            </a:r>
            <a:endParaRPr sz="2000">
              <a:solidFill>
                <a:srgbClr val="888888"/>
              </a:solidFill>
              <a:latin typeface="Roboto Thin"/>
              <a:ea typeface="Roboto Thin"/>
              <a:cs typeface="Roboto Thin"/>
              <a:sym typeface="Roboto Thin"/>
            </a:endParaRPr>
          </a:p>
        </p:txBody>
      </p:sp>
      <p:grpSp>
        <p:nvGrpSpPr>
          <p:cNvPr id="985" name="Google Shape;985;p136"/>
          <p:cNvGrpSpPr/>
          <p:nvPr/>
        </p:nvGrpSpPr>
        <p:grpSpPr>
          <a:xfrm>
            <a:off x="7880074" y="2378905"/>
            <a:ext cx="16502923" cy="2358814"/>
            <a:chOff x="3136809" y="1229195"/>
            <a:chExt cx="6007179" cy="838540"/>
          </a:xfrm>
        </p:grpSpPr>
        <p:sp>
          <p:nvSpPr>
            <p:cNvPr id="986" name="Google Shape;986;p136"/>
            <p:cNvSpPr/>
            <p:nvPr/>
          </p:nvSpPr>
          <p:spPr>
            <a:xfrm>
              <a:off x="4776288" y="1229195"/>
              <a:ext cx="4367700" cy="838500"/>
            </a:xfrm>
            <a:prstGeom prst="rect">
              <a:avLst/>
            </a:prstGeom>
            <a:solidFill>
              <a:srgbClr val="EEEEE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87" name="Google Shape;987;p136"/>
            <p:cNvSpPr/>
            <p:nvPr/>
          </p:nvSpPr>
          <p:spPr>
            <a:xfrm flipH="1">
              <a:off x="3925001" y="1229200"/>
              <a:ext cx="1407900" cy="837300"/>
            </a:xfrm>
            <a:prstGeom prst="rect">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88" name="Google Shape;988;p136"/>
            <p:cNvSpPr/>
            <p:nvPr/>
          </p:nvSpPr>
          <p:spPr>
            <a:xfrm>
              <a:off x="3136809" y="1229195"/>
              <a:ext cx="788400" cy="8370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89" name="Google Shape;989;p136"/>
            <p:cNvSpPr/>
            <p:nvPr/>
          </p:nvSpPr>
          <p:spPr>
            <a:xfrm>
              <a:off x="3136809" y="1229205"/>
              <a:ext cx="788400" cy="837300"/>
            </a:xfrm>
            <a:prstGeom prst="rect">
              <a:avLst/>
            </a:prstGeom>
            <a:solidFill>
              <a:srgbClr val="0C8148"/>
            </a:solid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lang="en-US" sz="7000">
                  <a:solidFill>
                    <a:srgbClr val="FFFFFF"/>
                  </a:solidFill>
                  <a:latin typeface="Roboto Thin"/>
                  <a:ea typeface="Roboto Thin"/>
                  <a:cs typeface="Roboto Thin"/>
                  <a:sym typeface="Roboto Thin"/>
                </a:rPr>
                <a:t>01</a:t>
              </a:r>
              <a:endParaRPr sz="7000">
                <a:solidFill>
                  <a:srgbClr val="FFFFFF"/>
                </a:solidFill>
                <a:latin typeface="Roboto Thin"/>
                <a:ea typeface="Roboto Thin"/>
                <a:cs typeface="Roboto Thin"/>
                <a:sym typeface="Roboto Thin"/>
              </a:endParaRPr>
            </a:p>
          </p:txBody>
        </p:sp>
        <p:sp>
          <p:nvSpPr>
            <p:cNvPr id="990" name="Google Shape;990;p136"/>
            <p:cNvSpPr/>
            <p:nvPr/>
          </p:nvSpPr>
          <p:spPr>
            <a:xfrm>
              <a:off x="5529804" y="1230736"/>
              <a:ext cx="3394800" cy="837000"/>
            </a:xfrm>
            <a:prstGeom prst="rect">
              <a:avLst/>
            </a:prstGeom>
            <a:noFill/>
            <a:ln>
              <a:noFill/>
            </a:ln>
          </p:spPr>
          <p:txBody>
            <a:bodyPr anchorCtr="0" anchor="ctr" bIns="243800" lIns="243800" spcFirstLastPara="1" rIns="243800" wrap="square" tIns="243800">
              <a:noAutofit/>
            </a:bodyPr>
            <a:lstStyle/>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Digital Government (e-government)  Sector Management Information Systems (Education, Agriculture, Health, among others. </a:t>
              </a:r>
              <a:endParaRPr sz="2200">
                <a:solidFill>
                  <a:srgbClr val="0B7140"/>
                </a:solidFill>
                <a:latin typeface="Roboto"/>
                <a:ea typeface="Roboto"/>
                <a:cs typeface="Roboto"/>
                <a:sym typeface="Roboto"/>
              </a:endParaRPr>
            </a:p>
            <a:p>
              <a:pPr indent="-749300" lvl="0" marL="1219200" rtl="0" algn="l">
                <a:lnSpc>
                  <a:spcPct val="115000"/>
                </a:lnSpc>
                <a:spcBef>
                  <a:spcPts val="0"/>
                </a:spcBef>
                <a:spcAft>
                  <a:spcPts val="0"/>
                </a:spcAft>
                <a:buClr>
                  <a:srgbClr val="0B7140"/>
                </a:buClr>
                <a:buSzPts val="2200"/>
                <a:buFont typeface="Roboto"/>
                <a:buChar char="●"/>
              </a:pPr>
              <a:r>
                <a:rPr lang="en-US" sz="2200">
                  <a:solidFill>
                    <a:srgbClr val="0B7140"/>
                  </a:solidFill>
                  <a:latin typeface="Roboto"/>
                  <a:ea typeface="Roboto"/>
                  <a:cs typeface="Roboto"/>
                  <a:sym typeface="Roboto"/>
                </a:rPr>
                <a:t>Online provision of government services; centralized government portal, open data portal, secure reliable government network. </a:t>
              </a:r>
              <a:endParaRPr sz="2200">
                <a:solidFill>
                  <a:srgbClr val="0B7140"/>
                </a:solidFill>
                <a:latin typeface="Roboto"/>
                <a:ea typeface="Roboto"/>
                <a:cs typeface="Roboto"/>
                <a:sym typeface="Roboto"/>
              </a:endParaRPr>
            </a:p>
          </p:txBody>
        </p:sp>
      </p:grpSp>
      <p:sp>
        <p:nvSpPr>
          <p:cNvPr id="991" name="Google Shape;991;p136"/>
          <p:cNvSpPr/>
          <p:nvPr/>
        </p:nvSpPr>
        <p:spPr>
          <a:xfrm rot="-5400000">
            <a:off x="11817305" y="1396424"/>
            <a:ext cx="2358157" cy="4323943"/>
          </a:xfrm>
          <a:prstGeom prst="flowChartOffpageConnector">
            <a:avLst/>
          </a:prstGeom>
          <a:solidFill>
            <a:srgbClr val="0B7140"/>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92" name="Google Shape;992;p136"/>
          <p:cNvSpPr/>
          <p:nvPr/>
        </p:nvSpPr>
        <p:spPr>
          <a:xfrm>
            <a:off x="10834408" y="2649485"/>
            <a:ext cx="3754200" cy="1817700"/>
          </a:xfrm>
          <a:prstGeom prst="rect">
            <a:avLst/>
          </a:prstGeom>
          <a:noFill/>
          <a:ln>
            <a:noFill/>
          </a:ln>
        </p:spPr>
        <p:txBody>
          <a:bodyPr anchorCtr="0" anchor="ctr" bIns="243800" lIns="243800" spcFirstLastPara="1" rIns="243800" wrap="square" tIns="243800">
            <a:noAutofit/>
          </a:bodyPr>
          <a:lstStyle/>
          <a:p>
            <a:pPr indent="0" lvl="0" marL="0" rtl="0" algn="l">
              <a:lnSpc>
                <a:spcPct val="115000"/>
              </a:lnSpc>
              <a:spcBef>
                <a:spcPts val="0"/>
              </a:spcBef>
              <a:spcAft>
                <a:spcPts val="0"/>
              </a:spcAft>
              <a:buNone/>
            </a:pPr>
            <a:r>
              <a:rPr lang="en-US" sz="2600">
                <a:solidFill>
                  <a:srgbClr val="FFFFFF"/>
                </a:solidFill>
                <a:latin typeface="Roboto Medium"/>
                <a:ea typeface="Roboto Medium"/>
                <a:cs typeface="Roboto Medium"/>
                <a:sym typeface="Roboto Medium"/>
              </a:rPr>
              <a:t>Digital Government (e-government)</a:t>
            </a:r>
            <a:endParaRPr sz="2600">
              <a:solidFill>
                <a:srgbClr val="FFFFFF"/>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6" name="Shape 996"/>
        <p:cNvGrpSpPr/>
        <p:nvPr/>
      </p:nvGrpSpPr>
      <p:grpSpPr>
        <a:xfrm>
          <a:off x="0" y="0"/>
          <a:ext cx="0" cy="0"/>
          <a:chOff x="0" y="0"/>
          <a:chExt cx="0" cy="0"/>
        </a:xfrm>
      </p:grpSpPr>
      <p:sp>
        <p:nvSpPr>
          <p:cNvPr id="997" name="Google Shape;997;p13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Autofit/>
          </a:bodyPr>
          <a:lstStyle/>
          <a:p>
            <a:pPr indent="0" lvl="0" marL="0" rtl="0" algn="l">
              <a:lnSpc>
                <a:spcPct val="100000"/>
              </a:lnSpc>
              <a:spcBef>
                <a:spcPts val="0"/>
              </a:spcBef>
              <a:spcAft>
                <a:spcPts val="0"/>
              </a:spcAft>
              <a:buClr>
                <a:schemeClr val="dk1"/>
              </a:buClr>
              <a:buSzPts val="2600"/>
              <a:buFont typeface="Arial"/>
              <a:buNone/>
            </a:pPr>
            <a:r>
              <a:rPr lang="en-US"/>
              <a:t>Digitalization</a:t>
            </a:r>
            <a:endParaRPr/>
          </a:p>
          <a:p>
            <a:pPr indent="0" lvl="0" marL="0" rtl="0" algn="l">
              <a:lnSpc>
                <a:spcPct val="100000"/>
              </a:lnSpc>
              <a:spcBef>
                <a:spcPts val="0"/>
              </a:spcBef>
              <a:spcAft>
                <a:spcPts val="0"/>
              </a:spcAft>
              <a:buSzPts val="2600"/>
              <a:buNone/>
            </a:pPr>
            <a:r>
              <a:t/>
            </a:r>
            <a:endParaRPr/>
          </a:p>
        </p:txBody>
      </p:sp>
      <p:sp>
        <p:nvSpPr>
          <p:cNvPr id="998" name="Google Shape;998;p137"/>
          <p:cNvSpPr txBox="1"/>
          <p:nvPr/>
        </p:nvSpPr>
        <p:spPr>
          <a:xfrm>
            <a:off x="11670725" y="3131473"/>
            <a:ext cx="10313400" cy="4431600"/>
          </a:xfrm>
          <a:prstGeom prst="rect">
            <a:avLst/>
          </a:prstGeom>
          <a:noFill/>
          <a:ln>
            <a:noFill/>
          </a:ln>
        </p:spPr>
        <p:txBody>
          <a:bodyPr anchorCtr="0" anchor="t" bIns="243800" lIns="243800" spcFirstLastPara="1" rIns="243800" wrap="square" tIns="243800">
            <a:noAutofit/>
          </a:bodyPr>
          <a:lstStyle/>
          <a:p>
            <a:pPr indent="0" lvl="0" marL="0" marR="0" rtl="0" algn="l">
              <a:lnSpc>
                <a:spcPct val="115000"/>
              </a:lnSpc>
              <a:spcBef>
                <a:spcPts val="0"/>
              </a:spcBef>
              <a:spcAft>
                <a:spcPts val="0"/>
              </a:spcAft>
              <a:buNone/>
            </a:pPr>
            <a:r>
              <a:rPr b="1" lang="en-US" sz="2800">
                <a:solidFill>
                  <a:srgbClr val="B02C20"/>
                </a:solidFill>
                <a:latin typeface="Roboto"/>
                <a:ea typeface="Roboto"/>
                <a:cs typeface="Roboto"/>
                <a:sym typeface="Roboto"/>
              </a:rPr>
              <a:t>Benefits of Digitalization</a:t>
            </a:r>
            <a:endParaRPr b="1" sz="2800">
              <a:solidFill>
                <a:srgbClr val="B02C20"/>
              </a:solidFill>
              <a:latin typeface="Roboto"/>
              <a:ea typeface="Roboto"/>
              <a:cs typeface="Roboto"/>
              <a:sym typeface="Roboto"/>
            </a:endParaRPr>
          </a:p>
          <a:p>
            <a:pPr indent="-774700" lvl="0" marL="1219200" marR="0" rtl="0" algn="l">
              <a:lnSpc>
                <a:spcPct val="115000"/>
              </a:lnSpc>
              <a:spcBef>
                <a:spcPts val="200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Increased efficiency</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Increased productivity &amp; agility </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Lower operational costs </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Improved customer experience </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Improved communication </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Increased transparency </a:t>
            </a:r>
            <a:endParaRPr sz="2600">
              <a:solidFill>
                <a:srgbClr val="595959"/>
              </a:solidFill>
              <a:latin typeface="Roboto Light"/>
              <a:ea typeface="Roboto Light"/>
              <a:cs typeface="Roboto Light"/>
              <a:sym typeface="Roboto Light"/>
            </a:endParaRPr>
          </a:p>
          <a:p>
            <a:pPr indent="-774700" lvl="0" marL="1219200" marR="0" rtl="0" algn="l">
              <a:lnSpc>
                <a:spcPct val="115000"/>
              </a:lnSpc>
              <a:spcBef>
                <a:spcPts val="0"/>
              </a:spcBef>
              <a:spcAft>
                <a:spcPts val="0"/>
              </a:spcAft>
              <a:buClr>
                <a:srgbClr val="595959"/>
              </a:buClr>
              <a:buSzPts val="2600"/>
              <a:buFont typeface="Roboto Light"/>
              <a:buChar char="●"/>
            </a:pPr>
            <a:r>
              <a:rPr lang="en-US" sz="2600">
                <a:solidFill>
                  <a:srgbClr val="595959"/>
                </a:solidFill>
                <a:latin typeface="Roboto Light"/>
                <a:ea typeface="Roboto Light"/>
                <a:cs typeface="Roboto Light"/>
                <a:sym typeface="Roboto Light"/>
              </a:rPr>
              <a:t>Improved competitive advantage, and faster decision making </a:t>
            </a:r>
            <a:endParaRPr sz="2600">
              <a:solidFill>
                <a:srgbClr val="595959"/>
              </a:solidFill>
              <a:latin typeface="Roboto Light"/>
              <a:ea typeface="Roboto Light"/>
              <a:cs typeface="Roboto Light"/>
              <a:sym typeface="Roboto Light"/>
            </a:endParaRPr>
          </a:p>
        </p:txBody>
      </p:sp>
      <p:grpSp>
        <p:nvGrpSpPr>
          <p:cNvPr id="999" name="Google Shape;999;p137"/>
          <p:cNvGrpSpPr/>
          <p:nvPr/>
        </p:nvGrpSpPr>
        <p:grpSpPr>
          <a:xfrm>
            <a:off x="10312333" y="3208613"/>
            <a:ext cx="1164803" cy="1164771"/>
            <a:chOff x="1230625" y="2035900"/>
            <a:chExt cx="436812" cy="436800"/>
          </a:xfrm>
        </p:grpSpPr>
        <p:sp>
          <p:nvSpPr>
            <p:cNvPr id="1000" name="Google Shape;1000;p137"/>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01" name="Google Shape;1001;p137"/>
            <p:cNvSpPr txBox="1"/>
            <p:nvPr/>
          </p:nvSpPr>
          <p:spPr>
            <a:xfrm>
              <a:off x="1230625" y="2066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595959"/>
                  </a:solidFill>
                  <a:latin typeface="Roboto"/>
                  <a:ea typeface="Roboto"/>
                  <a:cs typeface="Roboto"/>
                  <a:sym typeface="Roboto"/>
                </a:rPr>
                <a:t>i</a:t>
              </a:r>
              <a:endParaRPr b="1" i="0" sz="4200" u="none" cap="none" strike="noStrike">
                <a:solidFill>
                  <a:srgbClr val="595959"/>
                </a:solidFill>
                <a:latin typeface="Roboto"/>
                <a:ea typeface="Roboto"/>
                <a:cs typeface="Roboto"/>
                <a:sym typeface="Roboto"/>
              </a:endParaRPr>
            </a:p>
          </p:txBody>
        </p:sp>
      </p:grpSp>
      <p:grpSp>
        <p:nvGrpSpPr>
          <p:cNvPr id="1002" name="Google Shape;1002;p137"/>
          <p:cNvGrpSpPr/>
          <p:nvPr/>
        </p:nvGrpSpPr>
        <p:grpSpPr>
          <a:xfrm>
            <a:off x="10312336" y="8884292"/>
            <a:ext cx="1164771" cy="1164771"/>
            <a:chOff x="3956012" y="2671567"/>
            <a:chExt cx="436800" cy="436800"/>
          </a:xfrm>
        </p:grpSpPr>
        <p:sp>
          <p:nvSpPr>
            <p:cNvPr id="1003" name="Google Shape;1003;p137"/>
            <p:cNvSpPr/>
            <p:nvPr/>
          </p:nvSpPr>
          <p:spPr>
            <a:xfrm>
              <a:off x="3956012" y="2671567"/>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pic>
          <p:nvPicPr>
            <p:cNvPr id="1004" name="Google Shape;1004;p137"/>
            <p:cNvPicPr preferRelativeResize="0"/>
            <p:nvPr/>
          </p:nvPicPr>
          <p:blipFill rotWithShape="1">
            <a:blip r:embed="rId3">
              <a:alphaModFix amt="70000"/>
            </a:blip>
            <a:srcRect b="0" l="0" r="0" t="0"/>
            <a:stretch/>
          </p:blipFill>
          <p:spPr>
            <a:xfrm>
              <a:off x="4069775" y="2760651"/>
              <a:ext cx="223700" cy="223700"/>
            </a:xfrm>
            <a:prstGeom prst="rect">
              <a:avLst/>
            </a:prstGeom>
            <a:noFill/>
            <a:ln>
              <a:noFill/>
            </a:ln>
          </p:spPr>
        </p:pic>
      </p:grpSp>
      <p:cxnSp>
        <p:nvCxnSpPr>
          <p:cNvPr id="1005" name="Google Shape;1005;p137"/>
          <p:cNvCxnSpPr/>
          <p:nvPr/>
        </p:nvCxnSpPr>
        <p:spPr>
          <a:xfrm rot="10800000">
            <a:off x="10261015" y="8054320"/>
            <a:ext cx="11239800" cy="0"/>
          </a:xfrm>
          <a:prstGeom prst="straightConnector1">
            <a:avLst/>
          </a:prstGeom>
          <a:noFill/>
          <a:ln cap="flat" cmpd="sng" w="9525">
            <a:solidFill>
              <a:srgbClr val="D9D9D9"/>
            </a:solidFill>
            <a:prstDash val="solid"/>
            <a:round/>
            <a:headEnd len="sm" w="sm" type="none"/>
            <a:tailEnd len="sm" w="sm" type="none"/>
          </a:ln>
        </p:spPr>
      </p:cxnSp>
      <p:sp>
        <p:nvSpPr>
          <p:cNvPr id="1006" name="Google Shape;1006;p137"/>
          <p:cNvSpPr/>
          <p:nvPr/>
        </p:nvSpPr>
        <p:spPr>
          <a:xfrm>
            <a:off x="11670708" y="8663920"/>
            <a:ext cx="9844800" cy="1920600"/>
          </a:xfrm>
          <a:prstGeom prst="rect">
            <a:avLst/>
          </a:prstGeom>
          <a:noFill/>
          <a:ln>
            <a:noFill/>
          </a:ln>
        </p:spPr>
        <p:txBody>
          <a:bodyPr anchorCtr="0" anchor="t" bIns="121850" lIns="243800" spcFirstLastPara="1" rIns="243800" wrap="square" tIns="121850">
            <a:noAutofit/>
          </a:bodyPr>
          <a:lstStyle/>
          <a:p>
            <a:pPr indent="0" lvl="0" marL="0" marR="0" rtl="0" algn="l">
              <a:lnSpc>
                <a:spcPct val="115000"/>
              </a:lnSpc>
              <a:spcBef>
                <a:spcPts val="0"/>
              </a:spcBef>
              <a:spcAft>
                <a:spcPts val="0"/>
              </a:spcAft>
              <a:buClr>
                <a:srgbClr val="000000"/>
              </a:buClr>
              <a:buSzPts val="2600"/>
              <a:buFont typeface="Arial"/>
              <a:buNone/>
            </a:pPr>
            <a:r>
              <a:rPr b="1" lang="en-US" sz="2800">
                <a:solidFill>
                  <a:srgbClr val="B02C20"/>
                </a:solidFill>
                <a:latin typeface="Roboto"/>
                <a:ea typeface="Roboto"/>
                <a:cs typeface="Roboto"/>
                <a:sym typeface="Roboto"/>
              </a:rPr>
              <a:t>Opportunity</a:t>
            </a:r>
            <a:endParaRPr b="1" sz="2800">
              <a:solidFill>
                <a:srgbClr val="B02C20"/>
              </a:solidFill>
              <a:latin typeface="Roboto"/>
              <a:ea typeface="Roboto"/>
              <a:cs typeface="Roboto"/>
              <a:sym typeface="Roboto"/>
            </a:endParaRPr>
          </a:p>
          <a:p>
            <a:pPr indent="0" lvl="0" marL="0" marR="0" rtl="0" algn="l">
              <a:lnSpc>
                <a:spcPct val="115000"/>
              </a:lnSpc>
              <a:spcBef>
                <a:spcPts val="2000"/>
              </a:spcBef>
              <a:spcAft>
                <a:spcPts val="0"/>
              </a:spcAft>
              <a:buClr>
                <a:schemeClr val="dk1"/>
              </a:buClr>
              <a:buSzPts val="2200"/>
              <a:buFont typeface="Arial"/>
              <a:buNone/>
            </a:pPr>
            <a:r>
              <a:rPr lang="en-US" sz="2600">
                <a:solidFill>
                  <a:srgbClr val="595959"/>
                </a:solidFill>
                <a:latin typeface="Roboto Light"/>
                <a:ea typeface="Roboto Light"/>
                <a:cs typeface="Roboto Light"/>
                <a:sym typeface="Roboto Light"/>
              </a:rPr>
              <a:t>Private Investment in the identified opportunities for Digitalization in Kenya; e-government, e-business, infrastructure, and Tech funding.</a:t>
            </a:r>
            <a:endParaRPr sz="2600">
              <a:solidFill>
                <a:srgbClr val="595959"/>
              </a:solidFill>
              <a:latin typeface="Roboto Light"/>
              <a:ea typeface="Roboto Light"/>
              <a:cs typeface="Roboto Light"/>
              <a:sym typeface="Roboto Light"/>
            </a:endParaRPr>
          </a:p>
        </p:txBody>
      </p:sp>
      <p:pic>
        <p:nvPicPr>
          <p:cNvPr id="1007" name="Google Shape;1007;p137"/>
          <p:cNvPicPr preferRelativeResize="0"/>
          <p:nvPr/>
        </p:nvPicPr>
        <p:blipFill>
          <a:blip r:embed="rId4">
            <a:alphaModFix/>
          </a:blip>
          <a:stretch>
            <a:fillRect/>
          </a:stretch>
        </p:blipFill>
        <p:spPr>
          <a:xfrm>
            <a:off x="945951" y="9254554"/>
            <a:ext cx="5622920" cy="2356747"/>
          </a:xfrm>
          <a:prstGeom prst="rect">
            <a:avLst/>
          </a:prstGeom>
          <a:noFill/>
          <a:ln>
            <a:noFill/>
          </a:ln>
        </p:spPr>
      </p:pic>
      <p:pic>
        <p:nvPicPr>
          <p:cNvPr id="1008" name="Google Shape;1008;p137"/>
          <p:cNvPicPr preferRelativeResize="0"/>
          <p:nvPr/>
        </p:nvPicPr>
        <p:blipFill rotWithShape="1">
          <a:blip r:embed="rId5">
            <a:alphaModFix/>
          </a:blip>
          <a:srcRect b="0" l="0" r="0" t="0"/>
          <a:stretch/>
        </p:blipFill>
        <p:spPr>
          <a:xfrm>
            <a:off x="2788325" y="4361752"/>
            <a:ext cx="4207994" cy="5347922"/>
          </a:xfrm>
          <a:prstGeom prst="rect">
            <a:avLst/>
          </a:prstGeom>
          <a:noFill/>
          <a:ln>
            <a:noFill/>
          </a:ln>
        </p:spPr>
      </p:pic>
      <p:pic>
        <p:nvPicPr>
          <p:cNvPr id="1009" name="Google Shape;1009;p137"/>
          <p:cNvPicPr preferRelativeResize="0"/>
          <p:nvPr/>
        </p:nvPicPr>
        <p:blipFill>
          <a:blip r:embed="rId6">
            <a:alphaModFix/>
          </a:blip>
          <a:stretch>
            <a:fillRect/>
          </a:stretch>
        </p:blipFill>
        <p:spPr>
          <a:xfrm>
            <a:off x="2523055" y="5916130"/>
            <a:ext cx="4885795" cy="2878482"/>
          </a:xfrm>
          <a:prstGeom prst="rect">
            <a:avLst/>
          </a:prstGeom>
          <a:noFill/>
          <a:ln>
            <a:noFill/>
          </a:ln>
        </p:spPr>
      </p:pic>
      <p:sp>
        <p:nvSpPr>
          <p:cNvPr id="1010" name="Google Shape;1010;p137"/>
          <p:cNvSpPr txBox="1"/>
          <p:nvPr/>
        </p:nvSpPr>
        <p:spPr>
          <a:xfrm>
            <a:off x="831200" y="12606600"/>
            <a:ext cx="113814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n-US" sz="2000">
                <a:solidFill>
                  <a:srgbClr val="888888"/>
                </a:solidFill>
                <a:latin typeface="Roboto Thin"/>
                <a:ea typeface="Roboto Thin"/>
                <a:cs typeface="Roboto Thin"/>
                <a:sym typeface="Roboto Thin"/>
              </a:rPr>
              <a:t>The Kenya National Digital Master Plan 2022 - 2032; The Kenya Digital Economy BluePrint</a:t>
            </a:r>
            <a:endParaRPr sz="2000">
              <a:solidFill>
                <a:srgbClr val="888888"/>
              </a:solidFill>
              <a:latin typeface="Roboto Thin"/>
              <a:ea typeface="Roboto Thin"/>
              <a:cs typeface="Roboto Thin"/>
              <a:sym typeface="Roboto Th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grpSp>
        <p:nvGrpSpPr>
          <p:cNvPr id="1015" name="Google Shape;1015;p138"/>
          <p:cNvGrpSpPr/>
          <p:nvPr/>
        </p:nvGrpSpPr>
        <p:grpSpPr>
          <a:xfrm>
            <a:off x="13922020" y="6130648"/>
            <a:ext cx="10461370" cy="1713560"/>
            <a:chOff x="5220888" y="1595367"/>
            <a:chExt cx="3923112" cy="642601"/>
          </a:xfrm>
        </p:grpSpPr>
        <p:sp>
          <p:nvSpPr>
            <p:cNvPr id="1016" name="Google Shape;1016;p138"/>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17" name="Google Shape;1017;p138"/>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018" name="Google Shape;1018;p138"/>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019" name="Google Shape;1019;p138"/>
          <p:cNvGrpSpPr/>
          <p:nvPr/>
        </p:nvGrpSpPr>
        <p:grpSpPr>
          <a:xfrm>
            <a:off x="13922020" y="4383687"/>
            <a:ext cx="10461370" cy="1713581"/>
            <a:chOff x="5220888" y="940241"/>
            <a:chExt cx="3923112" cy="642609"/>
          </a:xfrm>
        </p:grpSpPr>
        <p:sp>
          <p:nvSpPr>
            <p:cNvPr id="1020" name="Google Shape;1020;p138"/>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1" name="Google Shape;1021;p138"/>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022" name="Google Shape;1022;p138"/>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023" name="Google Shape;1023;p138"/>
          <p:cNvGrpSpPr/>
          <p:nvPr/>
        </p:nvGrpSpPr>
        <p:grpSpPr>
          <a:xfrm>
            <a:off x="13922020" y="7871114"/>
            <a:ext cx="10461370" cy="1713586"/>
            <a:chOff x="5220888" y="2250475"/>
            <a:chExt cx="3923112" cy="642611"/>
          </a:xfrm>
        </p:grpSpPr>
        <p:sp>
          <p:nvSpPr>
            <p:cNvPr id="1024" name="Google Shape;1024;p138"/>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025" name="Google Shape;1025;p138"/>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026" name="Google Shape;1026;p138"/>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027" name="Google Shape;1027;p138"/>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39"/>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Get started with KenInvest and KDC</a:t>
            </a:r>
            <a:endParaRPr/>
          </a:p>
        </p:txBody>
      </p:sp>
      <p:pic>
        <p:nvPicPr>
          <p:cNvPr id="1033" name="Google Shape;1033;p139"/>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37" name="Shape 1037"/>
        <p:cNvGrpSpPr/>
        <p:nvPr/>
      </p:nvGrpSpPr>
      <p:grpSpPr>
        <a:xfrm>
          <a:off x="0" y="0"/>
          <a:ext cx="0" cy="0"/>
          <a:chOff x="0" y="0"/>
          <a:chExt cx="0" cy="0"/>
        </a:xfrm>
      </p:grpSpPr>
      <p:pic>
        <p:nvPicPr>
          <p:cNvPr id="1038" name="Google Shape;1038;p140"/>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039" name="Google Shape;1039;p140"/>
          <p:cNvPicPr preferRelativeResize="0"/>
          <p:nvPr/>
        </p:nvPicPr>
        <p:blipFill>
          <a:blip r:embed="rId4">
            <a:alphaModFix/>
          </a:blip>
          <a:stretch>
            <a:fillRect/>
          </a:stretch>
        </p:blipFill>
        <p:spPr>
          <a:xfrm>
            <a:off x="15871533" y="1763067"/>
            <a:ext cx="4822603" cy="10500668"/>
          </a:xfrm>
          <a:prstGeom prst="rect">
            <a:avLst/>
          </a:prstGeom>
          <a:noFill/>
          <a:ln>
            <a:noFill/>
          </a:ln>
        </p:spPr>
      </p:pic>
      <p:pic>
        <p:nvPicPr>
          <p:cNvPr id="1040" name="Google Shape;1040;p140"/>
          <p:cNvPicPr preferRelativeResize="0"/>
          <p:nvPr/>
        </p:nvPicPr>
        <p:blipFill>
          <a:blip r:embed="rId5">
            <a:alphaModFix/>
          </a:blip>
          <a:stretch>
            <a:fillRect/>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8" name="Shape 748"/>
        <p:cNvGrpSpPr/>
        <p:nvPr/>
      </p:nvGrpSpPr>
      <p:grpSpPr>
        <a:xfrm>
          <a:off x="0" y="0"/>
          <a:ext cx="0" cy="0"/>
          <a:chOff x="0" y="0"/>
          <a:chExt cx="0" cy="0"/>
        </a:xfrm>
      </p:grpSpPr>
      <p:pic>
        <p:nvPicPr>
          <p:cNvPr id="749" name="Google Shape;749;p126"/>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750" name="Google Shape;750;p126"/>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1" name="Google Shape;751;p126"/>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52" name="Google Shape;752;p12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753" name="Google Shape;753;p126"/>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754" name="Google Shape;754;p126"/>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755" name="Google Shape;755;p126"/>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756" name="Google Shape;756;p126"/>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757" name="Google Shape;757;p126"/>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758" name="Google Shape;758;p126"/>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759" name="Google Shape;759;p126"/>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0" name="Google Shape;760;p126"/>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1" name="Google Shape;761;p126"/>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2" name="Google Shape;762;p126"/>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3" name="Google Shape;763;p126"/>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64" name="Google Shape;764;p126"/>
          <p:cNvGrpSpPr/>
          <p:nvPr/>
        </p:nvGrpSpPr>
        <p:grpSpPr>
          <a:xfrm>
            <a:off x="10491706" y="3248163"/>
            <a:ext cx="1443395" cy="1443395"/>
            <a:chOff x="1799100" y="325175"/>
            <a:chExt cx="4020600" cy="4020600"/>
          </a:xfrm>
        </p:grpSpPr>
        <p:sp>
          <p:nvSpPr>
            <p:cNvPr id="765" name="Google Shape;765;p126"/>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6" name="Google Shape;766;p126"/>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7" name="Google Shape;767;p126"/>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8" name="Google Shape;768;p126"/>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69" name="Google Shape;769;p126"/>
          <p:cNvGrpSpPr/>
          <p:nvPr/>
        </p:nvGrpSpPr>
        <p:grpSpPr>
          <a:xfrm>
            <a:off x="10491526" y="9946423"/>
            <a:ext cx="1443734" cy="1443586"/>
            <a:chOff x="1859375" y="383575"/>
            <a:chExt cx="3899875" cy="3899475"/>
          </a:xfrm>
        </p:grpSpPr>
        <p:sp>
          <p:nvSpPr>
            <p:cNvPr id="770" name="Google Shape;770;p126"/>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1" name="Google Shape;771;p126"/>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2" name="Google Shape;772;p126"/>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3" name="Google Shape;773;p126"/>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4" name="Google Shape;774;p126"/>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5" name="Google Shape;775;p126"/>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6" name="Google Shape;776;p126"/>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7" name="Google Shape;777;p126"/>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8" name="Google Shape;778;p126"/>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9" name="Google Shape;779;p126"/>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0" name="Google Shape;780;p126"/>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1" name="Google Shape;781;p126"/>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2" name="Google Shape;782;p126"/>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3" name="Google Shape;783;p126"/>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4" name="Google Shape;784;p126"/>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5" name="Google Shape;785;p126"/>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6" name="Google Shape;786;p126"/>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7" name="Google Shape;787;p126"/>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8" name="Google Shape;788;p126"/>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9" name="Google Shape;789;p126"/>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0" name="Google Shape;790;p126"/>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1" name="Google Shape;791;p126"/>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92" name="Google Shape;792;p126"/>
          <p:cNvGrpSpPr/>
          <p:nvPr/>
        </p:nvGrpSpPr>
        <p:grpSpPr>
          <a:xfrm>
            <a:off x="1832495" y="3266003"/>
            <a:ext cx="1258244" cy="1443135"/>
            <a:chOff x="2024150" y="270925"/>
            <a:chExt cx="3550350" cy="4072050"/>
          </a:xfrm>
        </p:grpSpPr>
        <p:sp>
          <p:nvSpPr>
            <p:cNvPr id="793" name="Google Shape;793;p126"/>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4" name="Google Shape;794;p126"/>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5" name="Google Shape;795;p126"/>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6" name="Google Shape;796;p126"/>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7" name="Google Shape;797;p126"/>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798" name="Google Shape;798;p126"/>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2" name="Shape 802"/>
        <p:cNvGrpSpPr/>
        <p:nvPr/>
      </p:nvGrpSpPr>
      <p:grpSpPr>
        <a:xfrm>
          <a:off x="0" y="0"/>
          <a:ext cx="0" cy="0"/>
          <a:chOff x="0" y="0"/>
          <a:chExt cx="0" cy="0"/>
        </a:xfrm>
      </p:grpSpPr>
      <p:sp>
        <p:nvSpPr>
          <p:cNvPr id="803" name="Google Shape;803;p12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804" name="Google Shape;804;p127"/>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805" name="Google Shape;805;p127"/>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806" name="Google Shape;806;p127"/>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807" name="Google Shape;807;p127"/>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808" name="Google Shape;808;p127"/>
          <p:cNvSpPr/>
          <p:nvPr/>
        </p:nvSpPr>
        <p:spPr>
          <a:xfrm rot="-3280680">
            <a:off x="3979037" y="582499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09" name="Google Shape;809;p127"/>
          <p:cNvGrpSpPr/>
          <p:nvPr/>
        </p:nvGrpSpPr>
        <p:grpSpPr>
          <a:xfrm>
            <a:off x="4596197" y="4969578"/>
            <a:ext cx="6546468" cy="7298583"/>
            <a:chOff x="4184863" y="1520199"/>
            <a:chExt cx="2958454" cy="3298347"/>
          </a:xfrm>
        </p:grpSpPr>
        <p:sp>
          <p:nvSpPr>
            <p:cNvPr id="810" name="Google Shape;810;p127"/>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1" name="Google Shape;811;p127"/>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2" name="Google Shape;812;p127"/>
            <p:cNvSpPr txBox="1"/>
            <p:nvPr/>
          </p:nvSpPr>
          <p:spPr>
            <a:xfrm rot="1307">
              <a:off x="4478386"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813" name="Google Shape;813;p127"/>
          <p:cNvGrpSpPr/>
          <p:nvPr/>
        </p:nvGrpSpPr>
        <p:grpSpPr>
          <a:xfrm>
            <a:off x="1659524" y="1447837"/>
            <a:ext cx="7288026" cy="7131668"/>
            <a:chOff x="2857731" y="-71332"/>
            <a:chExt cx="3293577" cy="3222916"/>
          </a:xfrm>
        </p:grpSpPr>
        <p:sp>
          <p:nvSpPr>
            <p:cNvPr id="814" name="Google Shape;814;p127"/>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5" name="Google Shape;815;p127"/>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6" name="Google Shape;816;p127"/>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817" name="Google Shape;817;p127"/>
          <p:cNvGrpSpPr/>
          <p:nvPr/>
        </p:nvGrpSpPr>
        <p:grpSpPr>
          <a:xfrm>
            <a:off x="-327229" y="5333521"/>
            <a:ext cx="7577586" cy="6908977"/>
            <a:chOff x="1959887" y="1684671"/>
            <a:chExt cx="3424433" cy="3122278"/>
          </a:xfrm>
        </p:grpSpPr>
        <p:sp>
          <p:nvSpPr>
            <p:cNvPr id="818" name="Google Shape;818;p127"/>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9" name="Google Shape;819;p127"/>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0" name="Google Shape;820;p127"/>
            <p:cNvSpPr txBox="1"/>
            <p:nvPr/>
          </p:nvSpPr>
          <p:spPr>
            <a:xfrm flipH="1" rot="121605">
              <a:off x="3085358" y="3179330"/>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821" name="Google Shape;821;p127"/>
          <p:cNvGrpSpPr/>
          <p:nvPr/>
        </p:nvGrpSpPr>
        <p:grpSpPr>
          <a:xfrm>
            <a:off x="10817118" y="3493798"/>
            <a:ext cx="1164803" cy="1222232"/>
            <a:chOff x="1230625" y="2035900"/>
            <a:chExt cx="436812" cy="458349"/>
          </a:xfrm>
        </p:grpSpPr>
        <p:sp>
          <p:nvSpPr>
            <p:cNvPr id="822" name="Google Shape;822;p12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3" name="Google Shape;823;p12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824" name="Google Shape;824;p127"/>
          <p:cNvGrpSpPr/>
          <p:nvPr/>
        </p:nvGrpSpPr>
        <p:grpSpPr>
          <a:xfrm>
            <a:off x="10817118" y="6018131"/>
            <a:ext cx="1164803" cy="1222232"/>
            <a:chOff x="1230625" y="2035900"/>
            <a:chExt cx="436812" cy="458349"/>
          </a:xfrm>
        </p:grpSpPr>
        <p:sp>
          <p:nvSpPr>
            <p:cNvPr id="825" name="Google Shape;825;p12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6" name="Google Shape;826;p12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827" name="Google Shape;827;p127"/>
          <p:cNvGrpSpPr/>
          <p:nvPr/>
        </p:nvGrpSpPr>
        <p:grpSpPr>
          <a:xfrm>
            <a:off x="10817118" y="8298998"/>
            <a:ext cx="1164803" cy="1222232"/>
            <a:chOff x="1230625" y="2035900"/>
            <a:chExt cx="436812" cy="458349"/>
          </a:xfrm>
        </p:grpSpPr>
        <p:sp>
          <p:nvSpPr>
            <p:cNvPr id="828" name="Google Shape;828;p12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9" name="Google Shape;829;p12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830" name="Google Shape;830;p127"/>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831" name="Google Shape;831;p127"/>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832" name="Google Shape;832;p127"/>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33" name="Google Shape;833;p127"/>
          <p:cNvGrpSpPr/>
          <p:nvPr/>
        </p:nvGrpSpPr>
        <p:grpSpPr>
          <a:xfrm>
            <a:off x="2238975" y="6947172"/>
            <a:ext cx="1164717" cy="1113501"/>
            <a:chOff x="1816375" y="421750"/>
            <a:chExt cx="3986025" cy="3810750"/>
          </a:xfrm>
        </p:grpSpPr>
        <p:sp>
          <p:nvSpPr>
            <p:cNvPr id="834" name="Google Shape;834;p127"/>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5" name="Google Shape;835;p127"/>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6" name="Google Shape;836;p127"/>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7" name="Google Shape;837;p127"/>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8" name="Google Shape;838;p127"/>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9" name="Google Shape;839;p127"/>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40" name="Google Shape;840;p127"/>
          <p:cNvGrpSpPr/>
          <p:nvPr/>
        </p:nvGrpSpPr>
        <p:grpSpPr>
          <a:xfrm>
            <a:off x="3670627" y="4504339"/>
            <a:ext cx="925647" cy="902842"/>
            <a:chOff x="1926700" y="499125"/>
            <a:chExt cx="3744525" cy="3652275"/>
          </a:xfrm>
        </p:grpSpPr>
        <p:sp>
          <p:nvSpPr>
            <p:cNvPr id="841" name="Google Shape;841;p127"/>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2" name="Google Shape;842;p127"/>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3" name="Google Shape;843;p127"/>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4" name="Google Shape;844;p127"/>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5" name="Google Shape;845;p127"/>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6" name="Google Shape;846;p127"/>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7" name="Google Shape;847;p127"/>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8" name="Google Shape;848;p127"/>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2" name="Shape 852"/>
        <p:cNvGrpSpPr/>
        <p:nvPr/>
      </p:nvGrpSpPr>
      <p:grpSpPr>
        <a:xfrm>
          <a:off x="0" y="0"/>
          <a:ext cx="0" cy="0"/>
          <a:chOff x="0" y="0"/>
          <a:chExt cx="0" cy="0"/>
        </a:xfrm>
      </p:grpSpPr>
      <p:sp>
        <p:nvSpPr>
          <p:cNvPr id="853" name="Google Shape;853;p12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854" name="Google Shape;854;p128"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855" name="Google Shape;855;p128"/>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856" name="Google Shape;856;p128"/>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857" name="Google Shape;857;p128"/>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858" name="Google Shape;858;p128"/>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859" name="Google Shape;859;p128"/>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860" name="Google Shape;860;p128"/>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861" name="Google Shape;861;p128"/>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862" name="Google Shape;862;p128"/>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863" name="Google Shape;863;p128"/>
          <p:cNvPicPr preferRelativeResize="0"/>
          <p:nvPr/>
        </p:nvPicPr>
        <p:blipFill rotWithShape="1">
          <a:blip r:embed="rId7">
            <a:alphaModFix/>
          </a:blip>
          <a:srcRect b="5444" l="20015" r="14250" t="5453"/>
          <a:stretch/>
        </p:blipFill>
        <p:spPr>
          <a:xfrm>
            <a:off x="7038517" y="9610904"/>
            <a:ext cx="1132544" cy="1067835"/>
          </a:xfrm>
          <a:prstGeom prst="rect">
            <a:avLst/>
          </a:prstGeom>
          <a:noFill/>
          <a:ln>
            <a:noFill/>
          </a:ln>
        </p:spPr>
      </p:pic>
      <p:pic>
        <p:nvPicPr>
          <p:cNvPr id="864" name="Google Shape;864;p128"/>
          <p:cNvPicPr preferRelativeResize="0"/>
          <p:nvPr/>
        </p:nvPicPr>
        <p:blipFill rotWithShape="1">
          <a:blip r:embed="rId8">
            <a:alphaModFix/>
          </a:blip>
          <a:srcRect b="5390" l="2450" r="59901" t="3700"/>
          <a:stretch/>
        </p:blipFill>
        <p:spPr>
          <a:xfrm>
            <a:off x="8616155" y="9575301"/>
            <a:ext cx="1132527" cy="1139039"/>
          </a:xfrm>
          <a:prstGeom prst="rect">
            <a:avLst/>
          </a:prstGeom>
          <a:noFill/>
          <a:ln>
            <a:noFill/>
          </a:ln>
        </p:spPr>
      </p:pic>
      <p:grpSp>
        <p:nvGrpSpPr>
          <p:cNvPr id="865" name="Google Shape;865;p128"/>
          <p:cNvGrpSpPr/>
          <p:nvPr/>
        </p:nvGrpSpPr>
        <p:grpSpPr>
          <a:xfrm>
            <a:off x="2480885" y="3009405"/>
            <a:ext cx="998760" cy="1132810"/>
            <a:chOff x="1455650" y="408650"/>
            <a:chExt cx="4305000" cy="4882800"/>
          </a:xfrm>
        </p:grpSpPr>
        <p:sp>
          <p:nvSpPr>
            <p:cNvPr id="866" name="Google Shape;866;p128"/>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7" name="Google Shape;867;p128"/>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68" name="Google Shape;868;p128"/>
          <p:cNvGrpSpPr/>
          <p:nvPr/>
        </p:nvGrpSpPr>
        <p:grpSpPr>
          <a:xfrm>
            <a:off x="6007842" y="3061195"/>
            <a:ext cx="999311" cy="1082161"/>
            <a:chOff x="1818775" y="407450"/>
            <a:chExt cx="4509525" cy="4883400"/>
          </a:xfrm>
        </p:grpSpPr>
        <p:sp>
          <p:nvSpPr>
            <p:cNvPr id="869" name="Google Shape;869;p128"/>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0" name="Google Shape;870;p128"/>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71" name="Google Shape;871;p128"/>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872" name="Google Shape;872;p128"/>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29"/>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878" name="Google Shape;878;p129"/>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Economic Partnership Agreement:</a:t>
            </a:r>
            <a:r>
              <a:rPr lang="en-US" sz="2800">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sz="2800">
              <a:solidFill>
                <a:srgbClr val="0B7140"/>
              </a:solidFill>
              <a:latin typeface="Roboto Light"/>
              <a:ea typeface="Roboto Light"/>
              <a:cs typeface="Roboto Light"/>
              <a:sym typeface="Roboto Light"/>
            </a:endParaRPr>
          </a:p>
        </p:txBody>
      </p:sp>
      <p:sp>
        <p:nvSpPr>
          <p:cNvPr id="879" name="Google Shape;879;p129"/>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Development Cooperation Agreement:</a:t>
            </a:r>
            <a:r>
              <a:rPr lang="en-US" sz="2800">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sz="2800">
              <a:solidFill>
                <a:srgbClr val="0B7140"/>
              </a:solidFill>
              <a:latin typeface="Roboto Light"/>
              <a:ea typeface="Roboto Light"/>
              <a:cs typeface="Roboto Light"/>
              <a:sym typeface="Roboto Light"/>
            </a:endParaRPr>
          </a:p>
        </p:txBody>
      </p:sp>
      <p:sp>
        <p:nvSpPr>
          <p:cNvPr id="880" name="Google Shape;880;p129"/>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Double Taxation Agreement:</a:t>
            </a:r>
            <a:r>
              <a:rPr lang="en-US" sz="2800">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sz="2800">
              <a:solidFill>
                <a:srgbClr val="0B7140"/>
              </a:solidFill>
              <a:latin typeface="Roboto Light"/>
              <a:ea typeface="Roboto Light"/>
              <a:cs typeface="Roboto Light"/>
              <a:sym typeface="Roboto Light"/>
            </a:endParaRPr>
          </a:p>
        </p:txBody>
      </p:sp>
      <p:sp>
        <p:nvSpPr>
          <p:cNvPr id="881" name="Google Shape;881;p129"/>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Air Services Agreement:</a:t>
            </a:r>
            <a:r>
              <a:rPr lang="en-US" sz="2800">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sz="2800">
              <a:solidFill>
                <a:srgbClr val="0B7140"/>
              </a:solidFill>
              <a:latin typeface="Roboto Light"/>
              <a:ea typeface="Roboto Light"/>
              <a:cs typeface="Roboto Light"/>
              <a:sym typeface="Roboto Light"/>
            </a:endParaRPr>
          </a:p>
        </p:txBody>
      </p:sp>
      <p:cxnSp>
        <p:nvCxnSpPr>
          <p:cNvPr id="882" name="Google Shape;882;p129"/>
          <p:cNvCxnSpPr/>
          <p:nvPr/>
        </p:nvCxnSpPr>
        <p:spPr>
          <a:xfrm rot="10800000">
            <a:off x="7985770" y="5309717"/>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883" name="Google Shape;883;p129"/>
          <p:cNvCxnSpPr/>
          <p:nvPr/>
        </p:nvCxnSpPr>
        <p:spPr>
          <a:xfrm rot="10800000">
            <a:off x="7985770" y="10203942"/>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884" name="Google Shape;884;p129"/>
          <p:cNvCxnSpPr/>
          <p:nvPr/>
        </p:nvCxnSpPr>
        <p:spPr>
          <a:xfrm rot="10800000">
            <a:off x="7985770" y="7831817"/>
            <a:ext cx="12534600" cy="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grpSp>
        <p:nvGrpSpPr>
          <p:cNvPr id="889" name="Google Shape;889;p130"/>
          <p:cNvGrpSpPr/>
          <p:nvPr/>
        </p:nvGrpSpPr>
        <p:grpSpPr>
          <a:xfrm>
            <a:off x="13922020" y="7887347"/>
            <a:ext cx="10461370" cy="1713560"/>
            <a:chOff x="5220888" y="1595367"/>
            <a:chExt cx="3923112" cy="642601"/>
          </a:xfrm>
        </p:grpSpPr>
        <p:sp>
          <p:nvSpPr>
            <p:cNvPr id="890" name="Google Shape;890;p130"/>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891" name="Google Shape;891;p130"/>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892" name="Google Shape;892;p130"/>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893" name="Google Shape;893;p130"/>
          <p:cNvGrpSpPr/>
          <p:nvPr/>
        </p:nvGrpSpPr>
        <p:grpSpPr>
          <a:xfrm>
            <a:off x="13922020" y="4383687"/>
            <a:ext cx="10461370" cy="1713581"/>
            <a:chOff x="5220888" y="940241"/>
            <a:chExt cx="3923112" cy="642609"/>
          </a:xfrm>
        </p:grpSpPr>
        <p:sp>
          <p:nvSpPr>
            <p:cNvPr id="894" name="Google Shape;894;p130"/>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895" name="Google Shape;895;p130"/>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896" name="Google Shape;896;p130"/>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897" name="Google Shape;897;p130"/>
          <p:cNvGrpSpPr/>
          <p:nvPr/>
        </p:nvGrpSpPr>
        <p:grpSpPr>
          <a:xfrm>
            <a:off x="13922017" y="6145194"/>
            <a:ext cx="10461370" cy="1713586"/>
            <a:chOff x="5220888" y="2250475"/>
            <a:chExt cx="3923112" cy="642611"/>
          </a:xfrm>
        </p:grpSpPr>
        <p:sp>
          <p:nvSpPr>
            <p:cNvPr id="898" name="Google Shape;898;p130"/>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899" name="Google Shape;899;p130"/>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900" name="Google Shape;900;p130"/>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901" name="Google Shape;901;p130"/>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31"/>
          <p:cNvSpPr txBox="1"/>
          <p:nvPr/>
        </p:nvSpPr>
        <p:spPr>
          <a:xfrm>
            <a:off x="1208775" y="2906475"/>
            <a:ext cx="11641800" cy="9562500"/>
          </a:xfrm>
          <a:prstGeom prst="rect">
            <a:avLst/>
          </a:prstGeom>
          <a:noFill/>
          <a:ln>
            <a:noFill/>
          </a:ln>
        </p:spPr>
        <p:txBody>
          <a:bodyPr anchorCtr="0" anchor="t" bIns="182850" lIns="182850" spcFirstLastPara="1" rIns="182850" wrap="square" tIns="182850">
            <a:noAutofit/>
          </a:bodyPr>
          <a:lstStyle/>
          <a:p>
            <a:pPr indent="0" lvl="0" marL="0" rtl="0" algn="l">
              <a:lnSpc>
                <a:spcPct val="150000"/>
              </a:lnSpc>
              <a:spcBef>
                <a:spcPts val="0"/>
              </a:spcBef>
              <a:spcAft>
                <a:spcPts val="0"/>
              </a:spcAft>
              <a:buNone/>
            </a:pPr>
            <a:r>
              <a:rPr lang="en-US" sz="2700">
                <a:solidFill>
                  <a:srgbClr val="595959"/>
                </a:solidFill>
                <a:latin typeface="Roboto Light"/>
                <a:ea typeface="Roboto Light"/>
                <a:cs typeface="Roboto Light"/>
                <a:sym typeface="Roboto Light"/>
              </a:rPr>
              <a:t>Kenya is one of the world leaders in driving financial inclusion through the use of digital finance solutions. </a:t>
            </a:r>
            <a:endParaRPr sz="2700">
              <a:solidFill>
                <a:srgbClr val="595959"/>
              </a:solidFill>
              <a:latin typeface="Roboto Light"/>
              <a:ea typeface="Roboto Light"/>
              <a:cs typeface="Roboto Light"/>
              <a:sym typeface="Roboto Light"/>
            </a:endParaRPr>
          </a:p>
          <a:p>
            <a:pPr indent="0" lvl="0" marL="0" rtl="0" algn="l">
              <a:lnSpc>
                <a:spcPct val="150000"/>
              </a:lnSpc>
              <a:spcBef>
                <a:spcPts val="2000"/>
              </a:spcBef>
              <a:spcAft>
                <a:spcPts val="0"/>
              </a:spcAft>
              <a:buNone/>
            </a:pPr>
            <a:r>
              <a:rPr lang="en-US" sz="2700">
                <a:solidFill>
                  <a:srgbClr val="595959"/>
                </a:solidFill>
                <a:latin typeface="Roboto Light"/>
                <a:ea typeface="Roboto Light"/>
                <a:cs typeface="Roboto Light"/>
                <a:sym typeface="Roboto Light"/>
              </a:rPr>
              <a:t>The adoption of such innovations is facilitating transactions and spurring trade for corporations, small and medium enterprises (SME’s) and individuals. This in turn translates to improved and efficient business environments, increased accessibility, connectedness and better standards of living. </a:t>
            </a:r>
            <a:endParaRPr sz="2700">
              <a:solidFill>
                <a:srgbClr val="595959"/>
              </a:solidFill>
              <a:latin typeface="Roboto Light"/>
              <a:ea typeface="Roboto Light"/>
              <a:cs typeface="Roboto Light"/>
              <a:sym typeface="Roboto Light"/>
            </a:endParaRPr>
          </a:p>
          <a:p>
            <a:pPr indent="0" lvl="0" marL="0" rtl="0" algn="l">
              <a:lnSpc>
                <a:spcPct val="150000"/>
              </a:lnSpc>
              <a:spcBef>
                <a:spcPts val="2000"/>
              </a:spcBef>
              <a:spcAft>
                <a:spcPts val="0"/>
              </a:spcAft>
              <a:buNone/>
            </a:pPr>
            <a:r>
              <a:rPr lang="en-US" sz="2700">
                <a:solidFill>
                  <a:srgbClr val="595959"/>
                </a:solidFill>
                <a:latin typeface="Roboto Light"/>
                <a:ea typeface="Roboto Light"/>
                <a:cs typeface="Roboto Light"/>
                <a:sym typeface="Roboto Light"/>
              </a:rPr>
              <a:t>In the same token, the Kenyan Government has adopted technology that is leading to faster and efficient services to the people. Kenya however, has much more to offer and gain from the digital economy. </a:t>
            </a:r>
            <a:endParaRPr sz="2700">
              <a:solidFill>
                <a:srgbClr val="595959"/>
              </a:solidFill>
              <a:latin typeface="Roboto Light"/>
              <a:ea typeface="Roboto Light"/>
              <a:cs typeface="Roboto Light"/>
              <a:sym typeface="Roboto Light"/>
            </a:endParaRPr>
          </a:p>
          <a:p>
            <a:pPr indent="0" lvl="0" marL="0" rtl="0" algn="l">
              <a:lnSpc>
                <a:spcPct val="150000"/>
              </a:lnSpc>
              <a:spcBef>
                <a:spcPts val="2000"/>
              </a:spcBef>
              <a:spcAft>
                <a:spcPts val="2000"/>
              </a:spcAft>
              <a:buNone/>
            </a:pPr>
            <a:r>
              <a:rPr lang="en-US" sz="2700">
                <a:solidFill>
                  <a:srgbClr val="595959"/>
                </a:solidFill>
                <a:latin typeface="Roboto Light"/>
                <a:ea typeface="Roboto Light"/>
                <a:cs typeface="Roboto Light"/>
                <a:sym typeface="Roboto Light"/>
              </a:rPr>
              <a:t>To harness these benefits, we have to build ecosystems that facilitate digital transactions nationally, regionally and globally. Towards this end, Kenya has identified investment opportunities for digitalization.</a:t>
            </a:r>
            <a:endParaRPr sz="2700">
              <a:solidFill>
                <a:srgbClr val="595959"/>
              </a:solidFill>
              <a:latin typeface="Roboto Light"/>
              <a:ea typeface="Roboto Light"/>
              <a:cs typeface="Roboto Light"/>
              <a:sym typeface="Roboto Light"/>
            </a:endParaRPr>
          </a:p>
        </p:txBody>
      </p:sp>
      <p:pic>
        <p:nvPicPr>
          <p:cNvPr descr="A picture containing light, dark, night&#10;&#10;Description automatically generated" id="907" name="Google Shape;907;p131"/>
          <p:cNvPicPr preferRelativeResize="0"/>
          <p:nvPr/>
        </p:nvPicPr>
        <p:blipFill rotWithShape="1">
          <a:blip r:embed="rId3">
            <a:alphaModFix/>
          </a:blip>
          <a:srcRect b="0" l="19347" r="14096" t="0"/>
          <a:stretch/>
        </p:blipFill>
        <p:spPr>
          <a:xfrm>
            <a:off x="11159250" y="0"/>
            <a:ext cx="13251409" cy="13620326"/>
          </a:xfrm>
          <a:custGeom>
            <a:rect b="b" l="l" r="r" t="t"/>
            <a:pathLst>
              <a:path extrusionOk="0" h="6852994" w="6401647">
                <a:moveTo>
                  <a:pt x="354282" y="0"/>
                </a:moveTo>
                <a:lnTo>
                  <a:pt x="6401647" y="0"/>
                </a:lnTo>
                <a:lnTo>
                  <a:pt x="6401647" y="6852994"/>
                </a:lnTo>
                <a:lnTo>
                  <a:pt x="0" y="6852994"/>
                </a:lnTo>
                <a:lnTo>
                  <a:pt x="0" y="6852993"/>
                </a:lnTo>
                <a:lnTo>
                  <a:pt x="3528116" y="6852993"/>
                </a:lnTo>
                <a:close/>
              </a:path>
            </a:pathLst>
          </a:custGeom>
          <a:noFill/>
          <a:ln>
            <a:noFill/>
          </a:ln>
        </p:spPr>
      </p:pic>
      <p:sp>
        <p:nvSpPr>
          <p:cNvPr id="908" name="Google Shape;908;p13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Preamble: Digitalization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32"/>
          <p:cNvSpPr txBox="1"/>
          <p:nvPr>
            <p:ph idx="1" type="body"/>
          </p:nvPr>
        </p:nvSpPr>
        <p:spPr>
          <a:xfrm>
            <a:off x="11970400" y="4170347"/>
            <a:ext cx="9638400" cy="6678600"/>
          </a:xfrm>
          <a:prstGeom prst="rect">
            <a:avLst/>
          </a:prstGeom>
        </p:spPr>
        <p:txBody>
          <a:bodyPr anchorCtr="0" anchor="t" bIns="243800" lIns="243800" spcFirstLastPara="1" rIns="243800" wrap="square" tIns="243800">
            <a:normAutofit/>
          </a:bodyPr>
          <a:lstStyle/>
          <a:p>
            <a:pPr indent="0" lvl="0" marL="0" rtl="0" algn="l">
              <a:lnSpc>
                <a:spcPct val="150000"/>
              </a:lnSpc>
              <a:spcBef>
                <a:spcPts val="0"/>
              </a:spcBef>
              <a:spcAft>
                <a:spcPts val="0"/>
              </a:spcAft>
              <a:buNone/>
            </a:pPr>
            <a:r>
              <a:rPr lang="en-US" sz="2600">
                <a:latin typeface="Roboto Light"/>
                <a:ea typeface="Roboto Light"/>
                <a:cs typeface="Roboto Light"/>
                <a:sym typeface="Roboto Light"/>
              </a:rPr>
              <a:t>INVESTMENT FACILITATOR : </a:t>
            </a:r>
            <a:r>
              <a:rPr b="1" lang="en-US" sz="2600"/>
              <a:t>KENYA INVESTMENT AUTHORITY (KENINVEST) </a:t>
            </a:r>
            <a:endParaRPr b="1" sz="2600"/>
          </a:p>
          <a:p>
            <a:pPr indent="0" lvl="0" marL="0" rtl="0" algn="l">
              <a:lnSpc>
                <a:spcPct val="150000"/>
              </a:lnSpc>
              <a:spcBef>
                <a:spcPts val="3200"/>
              </a:spcBef>
              <a:spcAft>
                <a:spcPts val="0"/>
              </a:spcAft>
              <a:buNone/>
            </a:pPr>
            <a:r>
              <a:rPr lang="en-US" sz="2600">
                <a:latin typeface="Roboto Light"/>
                <a:ea typeface="Roboto Light"/>
                <a:cs typeface="Roboto Light"/>
                <a:sym typeface="Roboto Light"/>
              </a:rPr>
              <a:t>ANCHOR INVESTOR :</a:t>
            </a:r>
            <a:r>
              <a:rPr lang="en-US" sz="2600"/>
              <a:t> </a:t>
            </a:r>
            <a:r>
              <a:rPr b="1" lang="en-US" sz="2600"/>
              <a:t>KENYA DEVELOPMENT CORPORATION (KDC)</a:t>
            </a:r>
            <a:endParaRPr sz="2600">
              <a:latin typeface="Roboto Light"/>
              <a:ea typeface="Roboto Light"/>
              <a:cs typeface="Roboto Light"/>
              <a:sym typeface="Roboto Light"/>
            </a:endParaRPr>
          </a:p>
          <a:p>
            <a:pPr indent="0" lvl="0" marL="0" rtl="0" algn="l">
              <a:lnSpc>
                <a:spcPct val="100000"/>
              </a:lnSpc>
              <a:spcBef>
                <a:spcPts val="3200"/>
              </a:spcBef>
              <a:spcAft>
                <a:spcPts val="0"/>
              </a:spcAft>
              <a:buNone/>
            </a:pPr>
            <a:r>
              <a:t/>
            </a:r>
            <a:endParaRPr sz="2600">
              <a:latin typeface="Roboto Light"/>
              <a:ea typeface="Roboto Light"/>
              <a:cs typeface="Roboto Light"/>
              <a:sym typeface="Roboto Light"/>
            </a:endParaRPr>
          </a:p>
          <a:p>
            <a:pPr indent="0" lvl="0" marL="0" rtl="0" algn="l">
              <a:lnSpc>
                <a:spcPct val="150000"/>
              </a:lnSpc>
              <a:spcBef>
                <a:spcPts val="0"/>
              </a:spcBef>
              <a:spcAft>
                <a:spcPts val="0"/>
              </a:spcAft>
              <a:buNone/>
            </a:pPr>
            <a:r>
              <a:rPr lang="en-US" sz="2600">
                <a:latin typeface="Roboto Light"/>
                <a:ea typeface="Roboto Light"/>
                <a:cs typeface="Roboto Light"/>
                <a:sym typeface="Roboto Light"/>
              </a:rPr>
              <a:t>ESTIMATED INVESTMENT COST: </a:t>
            </a:r>
            <a:r>
              <a:rPr b="1" lang="en-US" sz="2600"/>
              <a:t>USD 10 Million  </a:t>
            </a:r>
            <a:endParaRPr b="1" sz="2600"/>
          </a:p>
          <a:p>
            <a:pPr indent="0" lvl="0" marL="0" rtl="0" algn="l">
              <a:lnSpc>
                <a:spcPct val="150000"/>
              </a:lnSpc>
              <a:spcBef>
                <a:spcPts val="0"/>
              </a:spcBef>
              <a:spcAft>
                <a:spcPts val="0"/>
              </a:spcAft>
              <a:buNone/>
            </a:pPr>
            <a:r>
              <a:t/>
            </a:r>
            <a:endParaRPr b="1" sz="2600"/>
          </a:p>
          <a:p>
            <a:pPr indent="0" lvl="0" marL="0" rtl="0" algn="l">
              <a:lnSpc>
                <a:spcPct val="150000"/>
              </a:lnSpc>
              <a:spcBef>
                <a:spcPts val="2000"/>
              </a:spcBef>
              <a:spcAft>
                <a:spcPts val="3200"/>
              </a:spcAft>
              <a:buNone/>
            </a:pPr>
            <a:r>
              <a:rPr lang="en-US" sz="2600">
                <a:latin typeface="Roboto Light"/>
                <a:ea typeface="Roboto Light"/>
                <a:cs typeface="Roboto Light"/>
                <a:sym typeface="Roboto Light"/>
              </a:rPr>
              <a:t>INVESTMENT ENGAGEMENT: </a:t>
            </a:r>
            <a:r>
              <a:rPr b="1" lang="en-US" sz="2600"/>
              <a:t>PUBLIC PRIVATE PARTNERSHIP (PPP)</a:t>
            </a:r>
            <a:endParaRPr b="1" sz="2600"/>
          </a:p>
        </p:txBody>
      </p:sp>
      <p:sp>
        <p:nvSpPr>
          <p:cNvPr id="914" name="Google Shape;914;p132"/>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Executive Summary</a:t>
            </a:r>
            <a:endParaRPr/>
          </a:p>
        </p:txBody>
      </p:sp>
      <p:sp>
        <p:nvSpPr>
          <p:cNvPr id="915" name="Google Shape;915;p132"/>
          <p:cNvSpPr txBox="1"/>
          <p:nvPr/>
        </p:nvSpPr>
        <p:spPr>
          <a:xfrm>
            <a:off x="831200" y="1756933"/>
            <a:ext cx="22152600" cy="1077300"/>
          </a:xfrm>
          <a:prstGeom prst="rect">
            <a:avLst/>
          </a:prstGeom>
          <a:noFill/>
          <a:ln>
            <a:noFill/>
          </a:ln>
        </p:spPr>
        <p:txBody>
          <a:bodyPr anchorCtr="0" anchor="t" bIns="243800" lIns="243800" spcFirstLastPara="1" rIns="243800" wrap="square" tIns="243800">
            <a:spAutoFit/>
          </a:bodyPr>
          <a:lstStyle/>
          <a:p>
            <a:pPr indent="0" lvl="0" marL="0" rtl="0" algn="l">
              <a:lnSpc>
                <a:spcPct val="115000"/>
              </a:lnSpc>
              <a:spcBef>
                <a:spcPts val="0"/>
              </a:spcBef>
              <a:spcAft>
                <a:spcPts val="3200"/>
              </a:spcAft>
              <a:buNone/>
            </a:pPr>
            <a:r>
              <a:rPr lang="en-US" sz="3800">
                <a:solidFill>
                  <a:srgbClr val="B02C20"/>
                </a:solidFill>
                <a:latin typeface="Roboto Medium"/>
                <a:ea typeface="Roboto Medium"/>
                <a:cs typeface="Roboto Medium"/>
                <a:sym typeface="Roboto Medium"/>
              </a:rPr>
              <a:t>Project Name: E-GOVERNMENT PLATFORM AND TECH START-UP</a:t>
            </a:r>
            <a:endParaRPr sz="3800">
              <a:solidFill>
                <a:srgbClr val="B02C20"/>
              </a:solidFill>
              <a:latin typeface="Roboto Medium"/>
              <a:ea typeface="Roboto Medium"/>
              <a:cs typeface="Roboto Medium"/>
              <a:sym typeface="Roboto Medium"/>
            </a:endParaRPr>
          </a:p>
        </p:txBody>
      </p:sp>
      <p:sp>
        <p:nvSpPr>
          <p:cNvPr id="916" name="Google Shape;916;p132"/>
          <p:cNvSpPr/>
          <p:nvPr/>
        </p:nvSpPr>
        <p:spPr>
          <a:xfrm>
            <a:off x="10549365" y="9479067"/>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17" name="Google Shape;917;p132"/>
          <p:cNvSpPr/>
          <p:nvPr/>
        </p:nvSpPr>
        <p:spPr>
          <a:xfrm>
            <a:off x="10549365" y="7721183"/>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nvGrpSpPr>
          <p:cNvPr id="918" name="Google Shape;918;p132"/>
          <p:cNvGrpSpPr/>
          <p:nvPr/>
        </p:nvGrpSpPr>
        <p:grpSpPr>
          <a:xfrm>
            <a:off x="10568601" y="5079298"/>
            <a:ext cx="1164803" cy="1374632"/>
            <a:chOff x="1230625" y="2035900"/>
            <a:chExt cx="436812" cy="515500"/>
          </a:xfrm>
        </p:grpSpPr>
        <p:sp>
          <p:nvSpPr>
            <p:cNvPr id="919" name="Google Shape;919;p132"/>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20" name="Google Shape;920;p132"/>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rtl="0" algn="ctr">
                <a:lnSpc>
                  <a:spcPct val="115000"/>
                </a:lnSpc>
                <a:spcBef>
                  <a:spcPts val="0"/>
                </a:spcBef>
                <a:spcAft>
                  <a:spcPts val="4200"/>
                </a:spcAft>
                <a:buNone/>
              </a:pPr>
              <a:r>
                <a:rPr b="1" lang="en-US" sz="4200">
                  <a:solidFill>
                    <a:schemeClr val="dk2"/>
                  </a:solidFill>
                  <a:latin typeface="Roboto"/>
                  <a:ea typeface="Roboto"/>
                  <a:cs typeface="Roboto"/>
                  <a:sym typeface="Roboto"/>
                </a:rPr>
                <a:t>i</a:t>
              </a:r>
              <a:endParaRPr b="1" sz="4200">
                <a:solidFill>
                  <a:schemeClr val="dk2"/>
                </a:solidFill>
                <a:latin typeface="Roboto"/>
                <a:ea typeface="Roboto"/>
                <a:cs typeface="Roboto"/>
                <a:sym typeface="Roboto"/>
              </a:endParaRPr>
            </a:p>
          </p:txBody>
        </p:sp>
      </p:grpSp>
      <p:pic>
        <p:nvPicPr>
          <p:cNvPr id="921" name="Google Shape;921;p132"/>
          <p:cNvPicPr preferRelativeResize="0"/>
          <p:nvPr/>
        </p:nvPicPr>
        <p:blipFill>
          <a:blip r:embed="rId3">
            <a:alphaModFix amt="70000"/>
          </a:blip>
          <a:stretch>
            <a:fillRect/>
          </a:stretch>
        </p:blipFill>
        <p:spPr>
          <a:xfrm>
            <a:off x="10852733" y="7958741"/>
            <a:ext cx="596534" cy="596534"/>
          </a:xfrm>
          <a:prstGeom prst="rect">
            <a:avLst/>
          </a:prstGeom>
          <a:noFill/>
          <a:ln>
            <a:noFill/>
          </a:ln>
        </p:spPr>
      </p:pic>
      <p:cxnSp>
        <p:nvCxnSpPr>
          <p:cNvPr id="922" name="Google Shape;922;p132"/>
          <p:cNvCxnSpPr/>
          <p:nvPr/>
        </p:nvCxnSpPr>
        <p:spPr>
          <a:xfrm rot="10800000">
            <a:off x="10497933" y="7289067"/>
            <a:ext cx="11239800" cy="0"/>
          </a:xfrm>
          <a:prstGeom prst="straightConnector1">
            <a:avLst/>
          </a:prstGeom>
          <a:noFill/>
          <a:ln cap="flat" cmpd="sng" w="9525">
            <a:solidFill>
              <a:srgbClr val="D9D9D9"/>
            </a:solidFill>
            <a:prstDash val="solid"/>
            <a:round/>
            <a:headEnd len="med" w="med" type="none"/>
            <a:tailEnd len="med" w="med" type="none"/>
          </a:ln>
        </p:spPr>
      </p:cxnSp>
      <p:cxnSp>
        <p:nvCxnSpPr>
          <p:cNvPr id="923" name="Google Shape;923;p132"/>
          <p:cNvCxnSpPr/>
          <p:nvPr/>
        </p:nvCxnSpPr>
        <p:spPr>
          <a:xfrm rot="10800000">
            <a:off x="10497933" y="9080933"/>
            <a:ext cx="11239800" cy="0"/>
          </a:xfrm>
          <a:prstGeom prst="straightConnector1">
            <a:avLst/>
          </a:prstGeom>
          <a:noFill/>
          <a:ln cap="flat" cmpd="sng" w="9525">
            <a:solidFill>
              <a:srgbClr val="D9D9D9"/>
            </a:solidFill>
            <a:prstDash val="solid"/>
            <a:round/>
            <a:headEnd len="med" w="med" type="none"/>
            <a:tailEnd len="med" w="med" type="none"/>
          </a:ln>
        </p:spPr>
      </p:cxnSp>
      <p:cxnSp>
        <p:nvCxnSpPr>
          <p:cNvPr id="924" name="Google Shape;924;p132"/>
          <p:cNvCxnSpPr/>
          <p:nvPr/>
        </p:nvCxnSpPr>
        <p:spPr>
          <a:xfrm rot="10800000">
            <a:off x="10568583" y="11240667"/>
            <a:ext cx="11239800" cy="0"/>
          </a:xfrm>
          <a:prstGeom prst="straightConnector1">
            <a:avLst/>
          </a:prstGeom>
          <a:noFill/>
          <a:ln cap="flat" cmpd="sng" w="9525">
            <a:solidFill>
              <a:srgbClr val="D9D9D9"/>
            </a:solidFill>
            <a:prstDash val="solid"/>
            <a:round/>
            <a:headEnd len="med" w="med" type="none"/>
            <a:tailEnd len="med" w="med" type="none"/>
          </a:ln>
        </p:spPr>
      </p:cxnSp>
      <p:grpSp>
        <p:nvGrpSpPr>
          <p:cNvPr id="925" name="Google Shape;925;p132"/>
          <p:cNvGrpSpPr/>
          <p:nvPr/>
        </p:nvGrpSpPr>
        <p:grpSpPr>
          <a:xfrm>
            <a:off x="2060375" y="3493204"/>
            <a:ext cx="5286172" cy="6678643"/>
            <a:chOff x="408950" y="1199450"/>
            <a:chExt cx="2991608" cy="3779651"/>
          </a:xfrm>
        </p:grpSpPr>
        <p:pic>
          <p:nvPicPr>
            <p:cNvPr id="926" name="Google Shape;926;p132"/>
            <p:cNvPicPr preferRelativeResize="0"/>
            <p:nvPr/>
          </p:nvPicPr>
          <p:blipFill>
            <a:blip r:embed="rId4">
              <a:alphaModFix/>
            </a:blip>
            <a:stretch>
              <a:fillRect/>
            </a:stretch>
          </p:blipFill>
          <p:spPr>
            <a:xfrm>
              <a:off x="408950" y="1199450"/>
              <a:ext cx="2991608" cy="3779651"/>
            </a:xfrm>
            <a:prstGeom prst="rect">
              <a:avLst/>
            </a:prstGeom>
            <a:noFill/>
            <a:ln>
              <a:noFill/>
            </a:ln>
          </p:spPr>
        </p:pic>
        <p:sp>
          <p:nvSpPr>
            <p:cNvPr id="927" name="Google Shape;927;p132"/>
            <p:cNvSpPr/>
            <p:nvPr/>
          </p:nvSpPr>
          <p:spPr>
            <a:xfrm>
              <a:off x="1222722" y="3162330"/>
              <a:ext cx="400200" cy="400200"/>
            </a:xfrm>
            <a:prstGeom prst="ellipse">
              <a:avLst/>
            </a:prstGeom>
            <a:solidFill>
              <a:srgbClr val="00A54F">
                <a:alpha val="2136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pic>
          <p:nvPicPr>
            <p:cNvPr id="928" name="Google Shape;928;p132"/>
            <p:cNvPicPr preferRelativeResize="0"/>
            <p:nvPr/>
          </p:nvPicPr>
          <p:blipFill>
            <a:blip r:embed="rId5">
              <a:alphaModFix/>
            </a:blip>
            <a:stretch>
              <a:fillRect/>
            </a:stretch>
          </p:blipFill>
          <p:spPr>
            <a:xfrm>
              <a:off x="1310972" y="3162356"/>
              <a:ext cx="223700" cy="266304"/>
            </a:xfrm>
            <a:prstGeom prst="rect">
              <a:avLst/>
            </a:prstGeom>
            <a:noFill/>
            <a:ln>
              <a:noFill/>
            </a:ln>
          </p:spPr>
        </p:pic>
      </p:grpSp>
      <p:sp>
        <p:nvSpPr>
          <p:cNvPr id="929" name="Google Shape;929;p132"/>
          <p:cNvSpPr/>
          <p:nvPr/>
        </p:nvSpPr>
        <p:spPr>
          <a:xfrm>
            <a:off x="4211617" y="7016700"/>
            <a:ext cx="2386200" cy="5970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lang="en-US" sz="2200">
                <a:solidFill>
                  <a:srgbClr val="00A54F"/>
                </a:solidFill>
                <a:latin typeface="Roboto Light"/>
                <a:ea typeface="Roboto Light"/>
                <a:cs typeface="Roboto Light"/>
                <a:sym typeface="Roboto Light"/>
              </a:rPr>
              <a:t>Nairobi County</a:t>
            </a:r>
            <a:endParaRPr sz="1600">
              <a:solidFill>
                <a:srgbClr val="595959"/>
              </a:solidFill>
              <a:latin typeface="Roboto"/>
              <a:ea typeface="Roboto"/>
              <a:cs typeface="Roboto"/>
              <a:sym typeface="Roboto"/>
            </a:endParaRPr>
          </a:p>
        </p:txBody>
      </p:sp>
      <p:sp>
        <p:nvSpPr>
          <p:cNvPr id="930" name="Google Shape;930;p132"/>
          <p:cNvSpPr txBox="1"/>
          <p:nvPr/>
        </p:nvSpPr>
        <p:spPr>
          <a:xfrm>
            <a:off x="10549351" y="9658105"/>
            <a:ext cx="1164600" cy="1003200"/>
          </a:xfrm>
          <a:prstGeom prst="rect">
            <a:avLst/>
          </a:prstGeom>
          <a:noFill/>
          <a:ln>
            <a:noFill/>
          </a:ln>
        </p:spPr>
        <p:txBody>
          <a:bodyPr anchorCtr="0" anchor="ctr" bIns="243800" lIns="243800" spcFirstLastPara="1" rIns="243800" wrap="square" tIns="243800">
            <a:noAutofit/>
          </a:bodyPr>
          <a:lstStyle/>
          <a:p>
            <a:pPr indent="0" lvl="0" marL="0" rtl="0" algn="ctr">
              <a:lnSpc>
                <a:spcPct val="115000"/>
              </a:lnSpc>
              <a:spcBef>
                <a:spcPts val="0"/>
              </a:spcBef>
              <a:spcAft>
                <a:spcPts val="0"/>
              </a:spcAft>
              <a:buNone/>
            </a:pPr>
            <a:r>
              <a:rPr b="1" lang="en-US" sz="4200">
                <a:solidFill>
                  <a:schemeClr val="dk2"/>
                </a:solidFill>
                <a:latin typeface="Roboto"/>
                <a:ea typeface="Roboto"/>
                <a:cs typeface="Roboto"/>
                <a:sym typeface="Roboto"/>
              </a:rPr>
              <a:t>i</a:t>
            </a:r>
            <a:endParaRPr b="1" sz="42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33"/>
          <p:cNvSpPr txBox="1"/>
          <p:nvPr>
            <p:ph type="title"/>
          </p:nvPr>
        </p:nvSpPr>
        <p:spPr>
          <a:xfrm>
            <a:off x="831200" y="831300"/>
            <a:ext cx="166212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SzPts val="2200"/>
              <a:buNone/>
            </a:pPr>
            <a:r>
              <a:rPr lang="en-US" sz="4800"/>
              <a:t>Kenya National Digital Master Plan 2022-2032</a:t>
            </a:r>
            <a:endParaRPr sz="4800"/>
          </a:p>
        </p:txBody>
      </p:sp>
      <p:sp>
        <p:nvSpPr>
          <p:cNvPr id="936" name="Google Shape;936;p133"/>
          <p:cNvSpPr txBox="1"/>
          <p:nvPr/>
        </p:nvSpPr>
        <p:spPr>
          <a:xfrm>
            <a:off x="389600" y="12740700"/>
            <a:ext cx="11381400" cy="6771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rPr lang="en-US" sz="2000">
                <a:solidFill>
                  <a:srgbClr val="888888"/>
                </a:solidFill>
                <a:latin typeface="Roboto Thin"/>
                <a:ea typeface="Roboto Thin"/>
                <a:cs typeface="Roboto Thin"/>
                <a:sym typeface="Roboto Thin"/>
              </a:rPr>
              <a:t>The Kenya National Digital Master Plan 2022 - 2032; The Kenya Digital Economy BluePrint</a:t>
            </a:r>
            <a:endParaRPr sz="2000">
              <a:solidFill>
                <a:srgbClr val="888888"/>
              </a:solidFill>
              <a:latin typeface="Roboto Thin"/>
              <a:ea typeface="Roboto Thin"/>
              <a:cs typeface="Roboto Thin"/>
              <a:sym typeface="Roboto Thin"/>
            </a:endParaRPr>
          </a:p>
        </p:txBody>
      </p:sp>
      <p:graphicFrame>
        <p:nvGraphicFramePr>
          <p:cNvPr id="937" name="Google Shape;937;p133"/>
          <p:cNvGraphicFramePr/>
          <p:nvPr/>
        </p:nvGraphicFramePr>
        <p:xfrm>
          <a:off x="1011800" y="2259800"/>
          <a:ext cx="3000000" cy="3000000"/>
        </p:xfrm>
        <a:graphic>
          <a:graphicData uri="http://schemas.openxmlformats.org/drawingml/2006/table">
            <a:tbl>
              <a:tblPr bandRow="1" firstRow="1">
                <a:noFill/>
                <a:tableStyleId>{103A7314-D34D-438F-9ACD-FF34217B7F00}</a:tableStyleId>
              </a:tblPr>
              <a:tblGrid>
                <a:gridCol w="3851550"/>
                <a:gridCol w="10686250"/>
                <a:gridCol w="7001600"/>
              </a:tblGrid>
              <a:tr h="626500">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Pillar</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Flagship Programmes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2600">
                          <a:solidFill>
                            <a:srgbClr val="D83829"/>
                          </a:solidFill>
                          <a:latin typeface="Roboto Light"/>
                          <a:ea typeface="Roboto Light"/>
                          <a:cs typeface="Roboto Light"/>
                          <a:sym typeface="Roboto Light"/>
                        </a:rPr>
                        <a:t>Actors</a:t>
                      </a:r>
                      <a:endParaRPr b="0" sz="2600">
                        <a:solidFill>
                          <a:srgbClr val="D83829"/>
                        </a:solidFill>
                        <a:latin typeface="Roboto Light"/>
                        <a:ea typeface="Roboto Light"/>
                        <a:cs typeface="Roboto Light"/>
                        <a:sym typeface="Roboto Light"/>
                      </a:endParaRPr>
                    </a:p>
                  </a:txBody>
                  <a:tcPr marT="121950" marB="121950" marR="243850" marL="243850">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1355700">
                <a:tc rowSpan="9">
                  <a:txBody>
                    <a:bodyPr/>
                    <a:lstStyle/>
                    <a:p>
                      <a:pPr indent="0" lvl="0" marL="0" rtl="0" algn="l">
                        <a:spcBef>
                          <a:spcPts val="0"/>
                        </a:spcBef>
                        <a:spcAft>
                          <a:spcPts val="0"/>
                        </a:spcAft>
                        <a:buNone/>
                      </a:pPr>
                      <a:r>
                        <a:rPr lang="en-US" sz="3000">
                          <a:solidFill>
                            <a:srgbClr val="006F35"/>
                          </a:solidFill>
                          <a:latin typeface="Roboto"/>
                          <a:ea typeface="Roboto"/>
                          <a:cs typeface="Roboto"/>
                          <a:sym typeface="Roboto"/>
                        </a:rPr>
                        <a:t>Digital Infrastructure</a:t>
                      </a:r>
                      <a:endParaRPr sz="3000">
                        <a:solidFill>
                          <a:srgbClr val="006F35"/>
                        </a:solidFill>
                        <a:latin typeface="Roboto"/>
                        <a:ea typeface="Roboto"/>
                        <a:cs typeface="Roboto"/>
                        <a:sym typeface="Roboto"/>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SzPts val="2200"/>
                        <a:buNone/>
                      </a:pPr>
                      <a:r>
                        <a:rPr b="1" lang="en-US" sz="2400">
                          <a:solidFill>
                            <a:srgbClr val="006F35"/>
                          </a:solidFill>
                          <a:latin typeface="Roboto"/>
                          <a:ea typeface="Roboto"/>
                          <a:cs typeface="Roboto"/>
                          <a:sym typeface="Roboto"/>
                        </a:rPr>
                        <a:t>1. Installation of 100,000km of high speed fiber optic infrastructure </a:t>
                      </a:r>
                      <a:r>
                        <a:rPr lang="en-US" sz="2400">
                          <a:solidFill>
                            <a:srgbClr val="006F35"/>
                          </a:solidFill>
                          <a:latin typeface="Roboto Light"/>
                          <a:ea typeface="Roboto Light"/>
                          <a:cs typeface="Roboto Light"/>
                          <a:sym typeface="Roboto Light"/>
                        </a:rPr>
                        <a:t>to provide internet to all Schools, government institutions/offices, Metro-cities, health facilities, rural businesses, homes and public spaces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0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ICTA., CA,KONZA, KURA, KeNHA, KeRRA, NMS, MOH, NT,MED, CoG, Development partners and Private Sector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54600">
                <a:tc vMerge="1"/>
                <a:tc>
                  <a:txBody>
                    <a:bodyPr/>
                    <a:lstStyle/>
                    <a:p>
                      <a:pPr indent="0" lvl="0" marL="0" rtl="0" algn="l">
                        <a:lnSpc>
                          <a:spcPct val="100000"/>
                        </a:lnSpc>
                        <a:spcBef>
                          <a:spcPts val="0"/>
                        </a:spcBef>
                        <a:spcAft>
                          <a:spcPts val="0"/>
                        </a:spcAft>
                        <a:buSzPts val="2200"/>
                        <a:buNone/>
                      </a:pPr>
                      <a:r>
                        <a:rPr b="1" lang="en-US" sz="2400">
                          <a:solidFill>
                            <a:srgbClr val="006F35"/>
                          </a:solidFill>
                          <a:latin typeface="Roboto"/>
                          <a:ea typeface="Roboto"/>
                          <a:cs typeface="Roboto"/>
                          <a:sym typeface="Roboto"/>
                        </a:rPr>
                        <a:t>2. Establishment of 25,000 internet-hotspots</a:t>
                      </a:r>
                      <a:r>
                        <a:rPr lang="en-US" sz="2400">
                          <a:solidFill>
                            <a:srgbClr val="006F35"/>
                          </a:solidFill>
                          <a:latin typeface="Roboto Light"/>
                          <a:ea typeface="Roboto Light"/>
                          <a:cs typeface="Roboto Light"/>
                          <a:sym typeface="Roboto Light"/>
                        </a:rPr>
                        <a:t> across the country to provide internet services to innovators, youth and entrepreneurs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00000"/>
                        </a:lnSpc>
                        <a:spcBef>
                          <a:spcPts val="0"/>
                        </a:spcBef>
                        <a:spcAft>
                          <a:spcPts val="0"/>
                        </a:spcAft>
                        <a:buSzPts val="2200"/>
                        <a:buNone/>
                      </a:pPr>
                      <a:r>
                        <a:rPr lang="en-US" sz="2400">
                          <a:solidFill>
                            <a:schemeClr val="dk2"/>
                          </a:solidFill>
                          <a:latin typeface="Roboto Light"/>
                          <a:ea typeface="Roboto Light"/>
                          <a:cs typeface="Roboto Light"/>
                          <a:sym typeface="Roboto Light"/>
                        </a:rPr>
                        <a:t>MOICT IYA, NT,CoG, ICTA, Private Sector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774700">
                <a:tc vMerge="1"/>
                <a:tc>
                  <a:txBody>
                    <a:bodyPr/>
                    <a:lstStyle/>
                    <a:p>
                      <a:pPr indent="0" lvl="0" marL="0" rtl="0" algn="l">
                        <a:lnSpc>
                          <a:spcPct val="100000"/>
                        </a:lnSpc>
                        <a:spcBef>
                          <a:spcPts val="0"/>
                        </a:spcBef>
                        <a:spcAft>
                          <a:spcPts val="0"/>
                        </a:spcAft>
                        <a:buSzPts val="2200"/>
                        <a:buNone/>
                      </a:pPr>
                      <a:r>
                        <a:rPr b="1" lang="en-US" sz="2400">
                          <a:solidFill>
                            <a:srgbClr val="006F35"/>
                          </a:solidFill>
                          <a:latin typeface="Roboto"/>
                          <a:ea typeface="Roboto"/>
                          <a:cs typeface="Roboto"/>
                          <a:sym typeface="Roboto"/>
                        </a:rPr>
                        <a:t>3. Establishment of Cloud Services </a:t>
                      </a:r>
                      <a:r>
                        <a:rPr lang="en-US" sz="2400">
                          <a:solidFill>
                            <a:srgbClr val="006F35"/>
                          </a:solidFill>
                          <a:latin typeface="Roboto Light"/>
                          <a:ea typeface="Roboto Light"/>
                          <a:cs typeface="Roboto Light"/>
                          <a:sym typeface="Roboto Light"/>
                        </a:rPr>
                        <a:t>for government and private sector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lnSpc>
                          <a:spcPct val="100000"/>
                        </a:lnSpc>
                        <a:spcBef>
                          <a:spcPts val="0"/>
                        </a:spcBef>
                        <a:spcAft>
                          <a:spcPts val="0"/>
                        </a:spcAft>
                        <a:buClr>
                          <a:schemeClr val="dk1"/>
                        </a:buClr>
                        <a:buSzPts val="2200"/>
                        <a:buFont typeface="Arial"/>
                        <a:buNone/>
                      </a:pPr>
                      <a:r>
                        <a:rPr lang="en-US" sz="2400">
                          <a:solidFill>
                            <a:schemeClr val="dk2"/>
                          </a:solidFill>
                          <a:latin typeface="Roboto Light"/>
                          <a:ea typeface="Roboto Light"/>
                          <a:cs typeface="Roboto Light"/>
                          <a:sym typeface="Roboto Light"/>
                        </a:rPr>
                        <a:t>MOICT IYA, ICTA.,NT, KONZA,ODP Private Sector </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065200">
                <a:tc vMerge="1"/>
                <a:tc>
                  <a:txBody>
                    <a:bodyPr/>
                    <a:lstStyle/>
                    <a:p>
                      <a:pPr indent="0" lvl="0" marL="0" rtl="0" algn="l">
                        <a:lnSpc>
                          <a:spcPct val="100000"/>
                        </a:lnSpc>
                        <a:spcBef>
                          <a:spcPts val="0"/>
                        </a:spcBef>
                        <a:spcAft>
                          <a:spcPts val="0"/>
                        </a:spcAft>
                        <a:buSzPts val="2200"/>
                        <a:buNone/>
                      </a:pPr>
                      <a:r>
                        <a:rPr b="1" lang="en-US" sz="2400">
                          <a:solidFill>
                            <a:srgbClr val="006F35"/>
                          </a:solidFill>
                          <a:latin typeface="Roboto"/>
                          <a:ea typeface="Roboto"/>
                          <a:cs typeface="Roboto"/>
                          <a:sym typeface="Roboto"/>
                        </a:rPr>
                        <a:t>4. Establishment of 1450 Village digital hubs</a:t>
                      </a:r>
                      <a:r>
                        <a:rPr lang="en-US" sz="2400">
                          <a:solidFill>
                            <a:srgbClr val="006F35"/>
                          </a:solidFill>
                          <a:latin typeface="Roboto Light"/>
                          <a:ea typeface="Roboto Light"/>
                          <a:cs typeface="Roboto Light"/>
                          <a:sym typeface="Roboto Light"/>
                        </a:rPr>
                        <a:t> for citizen digital literacy training, film production and public access to government services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lnSpc>
                          <a:spcPct val="100000"/>
                        </a:lnSpc>
                        <a:spcBef>
                          <a:spcPts val="0"/>
                        </a:spcBef>
                        <a:spcAft>
                          <a:spcPts val="0"/>
                        </a:spcAft>
                        <a:buClr>
                          <a:schemeClr val="dk1"/>
                        </a:buClr>
                        <a:buSzPts val="2200"/>
                        <a:buFont typeface="Arial"/>
                        <a:buNone/>
                      </a:pPr>
                      <a:r>
                        <a:rPr lang="en-US" sz="2400">
                          <a:solidFill>
                            <a:schemeClr val="dk2"/>
                          </a:solidFill>
                          <a:latin typeface="Roboto Light"/>
                          <a:ea typeface="Roboto Light"/>
                          <a:cs typeface="Roboto Light"/>
                          <a:sym typeface="Roboto Light"/>
                        </a:rPr>
                        <a:t>MOICT IYA, ICTA., MOICT IYA, ICTA.NT, KFC,KFCB, MEDIA, ODP, CoG, Private Sector</a:t>
                      </a:r>
                      <a:endParaRPr sz="2400">
                        <a:solidFill>
                          <a:srgbClr val="595959"/>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954600">
                <a:tc vMerge="1"/>
                <a:tc>
                  <a:txBody>
                    <a:bodyPr/>
                    <a:lstStyle/>
                    <a:p>
                      <a:pPr indent="0" lvl="0" marL="0" rtl="0" algn="l">
                        <a:lnSpc>
                          <a:spcPct val="100000"/>
                        </a:lnSpc>
                        <a:spcBef>
                          <a:spcPts val="0"/>
                        </a:spcBef>
                        <a:spcAft>
                          <a:spcPts val="0"/>
                        </a:spcAft>
                        <a:buNone/>
                      </a:pPr>
                      <a:r>
                        <a:rPr b="1" lang="en-US" sz="2400">
                          <a:solidFill>
                            <a:srgbClr val="006F35"/>
                          </a:solidFill>
                          <a:latin typeface="Roboto"/>
                          <a:ea typeface="Roboto"/>
                          <a:cs typeface="Roboto"/>
                          <a:sym typeface="Roboto"/>
                        </a:rPr>
                        <a:t>5. National Physical Addressing System</a:t>
                      </a:r>
                      <a:r>
                        <a:rPr lang="en-US" sz="2400">
                          <a:solidFill>
                            <a:srgbClr val="006F35"/>
                          </a:solidFill>
                          <a:latin typeface="Roboto Light"/>
                          <a:ea typeface="Roboto Light"/>
                          <a:cs typeface="Roboto Light"/>
                          <a:sym typeface="Roboto Light"/>
                        </a:rPr>
                        <a:t> to accelerate e-commerce initiative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US" sz="2400">
                          <a:solidFill>
                            <a:schemeClr val="dk2"/>
                          </a:solidFill>
                          <a:latin typeface="Roboto Light"/>
                          <a:ea typeface="Roboto Light"/>
                          <a:cs typeface="Roboto Light"/>
                          <a:sym typeface="Roboto Light"/>
                        </a:rPr>
                        <a:t>MOICT IYA, ICTA.,PCK, ODP, CA,CoG,MOI,MOL, private sector, NT </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1065200">
                <a:tc vMerge="1"/>
                <a:tc>
                  <a:txBody>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006F35"/>
                          </a:solidFill>
                          <a:latin typeface="Roboto"/>
                          <a:ea typeface="Roboto"/>
                          <a:cs typeface="Roboto"/>
                          <a:sym typeface="Roboto"/>
                        </a:rPr>
                        <a:t>6. National Spatial Data Infrastructure </a:t>
                      </a:r>
                      <a:r>
                        <a:rPr lang="en-US" sz="2400">
                          <a:solidFill>
                            <a:srgbClr val="006F35"/>
                          </a:solidFill>
                          <a:latin typeface="Roboto Light"/>
                          <a:ea typeface="Roboto Light"/>
                          <a:cs typeface="Roboto Light"/>
                          <a:sym typeface="Roboto Light"/>
                        </a:rPr>
                        <a:t>to provide trusted geospatial data for businesses and government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US" sz="2400">
                          <a:solidFill>
                            <a:schemeClr val="dk2"/>
                          </a:solidFill>
                          <a:latin typeface="Roboto Light"/>
                          <a:ea typeface="Roboto Light"/>
                          <a:cs typeface="Roboto Light"/>
                          <a:sym typeface="Roboto Light"/>
                        </a:rPr>
                        <a:t>MOICT IYA, ICTA., MOL,CoG, ODP,NT, MOL, ODP,Private Sector, Development partners, NT </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1065200">
                <a:tc vMerge="1"/>
                <a:tc>
                  <a:txBody>
                    <a:bodyPr/>
                    <a:lstStyle/>
                    <a:p>
                      <a:pPr indent="0" lvl="0" marL="0" rtl="0" algn="l">
                        <a:lnSpc>
                          <a:spcPct val="100000"/>
                        </a:lnSpc>
                        <a:spcBef>
                          <a:spcPts val="0"/>
                        </a:spcBef>
                        <a:spcAft>
                          <a:spcPts val="0"/>
                        </a:spcAft>
                        <a:buNone/>
                      </a:pPr>
                      <a:r>
                        <a:rPr b="1" lang="en-US" sz="2400">
                          <a:solidFill>
                            <a:srgbClr val="006F35"/>
                          </a:solidFill>
                          <a:latin typeface="Roboto"/>
                          <a:ea typeface="Roboto"/>
                          <a:cs typeface="Roboto"/>
                          <a:sym typeface="Roboto"/>
                        </a:rPr>
                        <a:t>7. Regional Submarine Cable Maintenance Depot </a:t>
                      </a:r>
                      <a:r>
                        <a:rPr lang="en-US" sz="2400">
                          <a:solidFill>
                            <a:srgbClr val="006F35"/>
                          </a:solidFill>
                          <a:latin typeface="Roboto Light"/>
                          <a:ea typeface="Roboto Light"/>
                          <a:cs typeface="Roboto Light"/>
                          <a:sym typeface="Roboto Light"/>
                        </a:rPr>
                        <a:t>to ensure effective maintenance support for submarine cables serving the Africa Region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US" sz="2400">
                          <a:solidFill>
                            <a:schemeClr val="dk2"/>
                          </a:solidFill>
                          <a:latin typeface="Roboto Light"/>
                          <a:ea typeface="Roboto Light"/>
                          <a:cs typeface="Roboto Light"/>
                          <a:sym typeface="Roboto Light"/>
                        </a:rPr>
                        <a:t>MOICT IYA, ICTA.,EAC,Private sector,NT, Development Partners, MOT </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54600">
                <a:tc vMerge="1"/>
                <a:tc>
                  <a:txBody>
                    <a:bodyPr/>
                    <a:lstStyle/>
                    <a:p>
                      <a:pPr indent="0" lvl="0" marL="0" rtl="0" algn="l">
                        <a:lnSpc>
                          <a:spcPct val="100000"/>
                        </a:lnSpc>
                        <a:spcBef>
                          <a:spcPts val="0"/>
                        </a:spcBef>
                        <a:spcAft>
                          <a:spcPts val="0"/>
                        </a:spcAft>
                        <a:buNone/>
                      </a:pPr>
                      <a:r>
                        <a:rPr b="1" lang="en-US" sz="2400">
                          <a:solidFill>
                            <a:srgbClr val="006F35"/>
                          </a:solidFill>
                          <a:latin typeface="Roboto"/>
                          <a:ea typeface="Roboto"/>
                          <a:cs typeface="Roboto"/>
                          <a:sym typeface="Roboto"/>
                        </a:rPr>
                        <a:t>8. Regional Smart ICT Hub</a:t>
                      </a:r>
                      <a:r>
                        <a:rPr lang="en-US" sz="2400">
                          <a:solidFill>
                            <a:srgbClr val="006F35"/>
                          </a:solidFill>
                          <a:latin typeface="Roboto Light"/>
                          <a:ea typeface="Roboto Light"/>
                          <a:cs typeface="Roboto Light"/>
                          <a:sym typeface="Roboto Light"/>
                        </a:rPr>
                        <a:t> to provide faster IP exchange and data storage for the Africa Region.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US" sz="2400">
                          <a:solidFill>
                            <a:schemeClr val="dk2"/>
                          </a:solidFill>
                          <a:latin typeface="Roboto Light"/>
                          <a:ea typeface="Roboto Light"/>
                          <a:cs typeface="Roboto Light"/>
                          <a:sym typeface="Roboto Light"/>
                        </a:rPr>
                        <a:t>MOICT IYA, ICTA.,Private Sector, EAC, Konza, ODP</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1211300">
                <a:tc vMerge="1"/>
                <a:tc>
                  <a:txBody>
                    <a:bodyPr/>
                    <a:lstStyle/>
                    <a:p>
                      <a:pPr indent="0" lvl="0" marL="0" rtl="0" algn="l">
                        <a:lnSpc>
                          <a:spcPct val="100000"/>
                        </a:lnSpc>
                        <a:spcBef>
                          <a:spcPts val="0"/>
                        </a:spcBef>
                        <a:spcAft>
                          <a:spcPts val="0"/>
                        </a:spcAft>
                        <a:buNone/>
                      </a:pPr>
                      <a:r>
                        <a:rPr b="1" lang="en-US" sz="2400">
                          <a:solidFill>
                            <a:srgbClr val="006F35"/>
                          </a:solidFill>
                          <a:latin typeface="Roboto"/>
                          <a:ea typeface="Roboto"/>
                          <a:cs typeface="Roboto"/>
                          <a:sym typeface="Roboto"/>
                        </a:rPr>
                        <a:t>9. Kenya eWaste Programme</a:t>
                      </a:r>
                      <a:r>
                        <a:rPr lang="en-US" sz="2400">
                          <a:solidFill>
                            <a:srgbClr val="006F35"/>
                          </a:solidFill>
                          <a:latin typeface="Roboto Light"/>
                          <a:ea typeface="Roboto Light"/>
                          <a:cs typeface="Roboto Light"/>
                          <a:sym typeface="Roboto Light"/>
                        </a:rPr>
                        <a:t> to manage e-waste electronic products in the country </a:t>
                      </a:r>
                      <a:endParaRPr sz="2400">
                        <a:solidFill>
                          <a:srgbClr val="006F35"/>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US" sz="2400">
                          <a:solidFill>
                            <a:schemeClr val="dk2"/>
                          </a:solidFill>
                          <a:latin typeface="Roboto Light"/>
                          <a:ea typeface="Roboto Light"/>
                          <a:cs typeface="Roboto Light"/>
                          <a:sym typeface="Roboto Light"/>
                        </a:rPr>
                        <a:t>MOICT IYA, ICTA., NEMA, KONZA, County Government, CoG, MCDAs, NT,Private Sector, Development Partners, ODP, KONZA</a:t>
                      </a:r>
                      <a:endParaRPr sz="2400">
                        <a:solidFill>
                          <a:schemeClr val="dk2"/>
                        </a:solidFill>
                        <a:latin typeface="Roboto Light"/>
                        <a:ea typeface="Roboto Light"/>
                        <a:cs typeface="Roboto Light"/>
                        <a:sym typeface="Roboto Light"/>
                      </a:endParaRPr>
                    </a:p>
                  </a:txBody>
                  <a:tcPr marT="121950" marB="121950" marR="243850" marL="243850" anchor="ctr">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