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  <p:sldMasterId id="2147483679" r:id="rId6"/>
    <p:sldMasterId id="2147483697" r:id="rId7"/>
    <p:sldMasterId id="2147483712" r:id="rId8"/>
    <p:sldMasterId id="2147483730" r:id="rId9"/>
    <p:sldMasterId id="2147483745" r:id="rId10"/>
    <p:sldMasterId id="2147483759" r:id="rId11"/>
    <p:sldMasterId id="21474837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y="13716000" cx="24384000"/>
  <p:notesSz cx="6858000" cy="9144000"/>
  <p:embeddedFontLst>
    <p:embeddedFont>
      <p:font typeface="Roboto Black"/>
      <p:bold r:id="rId35"/>
      <p:boldItalic r:id="rId36"/>
    </p:embeddedFont>
    <p:embeddedFont>
      <p:font typeface="Roboto Thin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Roboto Medium"/>
      <p:regular r:id="rId45"/>
      <p:bold r:id="rId46"/>
      <p:italic r:id="rId47"/>
      <p:boldItalic r:id="rId48"/>
    </p:embeddedFont>
    <p:embeddedFont>
      <p:font typeface="Roboto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j1ioI8P6UZFp9F6MvZbrAuzRoB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9FA9D4-B94F-49BC-BCE9-509BB8EEDC4B}">
  <a:tblStyle styleId="{639FA9D4-B94F-49BC-BCE9-509BB8EEDC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4884564-BEB0-4C6E-9CC8-CBCCDD7864FD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F81B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F81BD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Thin-boldItalic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RobotoMedium-bold.fntdata"/><Relationship Id="rId45" Type="http://schemas.openxmlformats.org/officeDocument/2006/relationships/font" Target="fonts/RobotoMedium-regular.fntdata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RobotoMedium-boldItalic.fntdata"/><Relationship Id="rId47" Type="http://schemas.openxmlformats.org/officeDocument/2006/relationships/font" Target="fonts/RobotoMedium-italic.fntdata"/><Relationship Id="rId49" Type="http://schemas.openxmlformats.org/officeDocument/2006/relationships/font" Target="fonts/RobotoLigh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font" Target="fonts/RobotoBlack-bold.fntdata"/><Relationship Id="rId34" Type="http://schemas.openxmlformats.org/officeDocument/2006/relationships/slide" Target="slides/slide21.xml"/><Relationship Id="rId37" Type="http://schemas.openxmlformats.org/officeDocument/2006/relationships/font" Target="fonts/RobotoThin-regular.fntdata"/><Relationship Id="rId36" Type="http://schemas.openxmlformats.org/officeDocument/2006/relationships/font" Target="fonts/RobotoBlack-boldItalic.fntdata"/><Relationship Id="rId39" Type="http://schemas.openxmlformats.org/officeDocument/2006/relationships/font" Target="fonts/RobotoThin-italic.fntdata"/><Relationship Id="rId38" Type="http://schemas.openxmlformats.org/officeDocument/2006/relationships/font" Target="fonts/RobotoThin-bold.fntdata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font" Target="fonts/RobotoLight-italic.fntdata"/><Relationship Id="rId50" Type="http://schemas.openxmlformats.org/officeDocument/2006/relationships/font" Target="fonts/RobotoLight-bold.fntdata"/><Relationship Id="rId53" Type="http://customschemas.google.com/relationships/presentationmetadata" Target="metadata"/><Relationship Id="rId52" Type="http://schemas.openxmlformats.org/officeDocument/2006/relationships/font" Target="fonts/RobotoLight-boldItalic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1cbccfe6ba_0_167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1cbccfe6ba_0_1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0" name="Google Shape;10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1cbccfe6ba_0_2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21cbccfe6ba_0_2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1cbccfe6ba_0_20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3" name="Google Shape;1163;g21cbccfe6ba_0_2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21cbccfe6ba_0_20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9" name="Google Shape;1169;g21cbccfe6ba_0_20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0" name="Google Shape;1170;g21cbccfe6ba_0_20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1cbccfe6ba_0_20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g21cbccfe6ba_0_20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9" name="Google Shape;1179;g21cbccfe6ba_0_20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1cbccfe6ba_0_20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7" name="Google Shape;1187;g21cbccfe6ba_0_20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8" name="Google Shape;1188;g21cbccfe6ba_0_20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21cbccfe6ba_0_192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21cbccfe6ba_0_1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During each phase of the construction period, only interest is paid on outstanding bank debt for that phase, after which payments begin on a declining balance.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1cbccfe6ba_0_1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1" name="Google Shape;1211;g21cbccfe6ba_0_1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1cbccfe6ba_0_503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g21cbccfe6ba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1cbccfe6ba_0_1297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21cbccfe6ba_0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21cbccfe6ba_0_130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g21cbccfe6ba_0_1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1cbccfe6ba_0_519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21cbccfe6ba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1cbccfe6ba_0_572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g21cbccfe6ba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1cbccfe6ba_0_621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g21cbccfe6ba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1cbccfe6ba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1cbccfe6ba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1cbccfe6ba_0_658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g21cbccfe6ba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0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" type="subTitle"/>
          </p:nvPr>
        </p:nvSpPr>
        <p:spPr>
          <a:xfrm>
            <a:off x="831200" y="8666534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6" y="-29732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/>
          <p:nvPr/>
        </p:nvSpPr>
        <p:spPr>
          <a:xfrm>
            <a:off x="12192000" y="-334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25" lIns="243825" spcFirstLastPara="1" rIns="243825" wrap="square" tIns="243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708000" y="3288466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9pPr>
          </a:lstStyle>
          <a:p/>
        </p:txBody>
      </p:sp>
      <p:sp>
        <p:nvSpPr>
          <p:cNvPr id="62" name="Google Shape;62;p27"/>
          <p:cNvSpPr txBox="1"/>
          <p:nvPr>
            <p:ph idx="1" type="subTitle"/>
          </p:nvPr>
        </p:nvSpPr>
        <p:spPr>
          <a:xfrm>
            <a:off x="708000" y="7474866"/>
            <a:ext cx="107874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63" name="Google Shape;63;p27"/>
          <p:cNvSpPr txBox="1"/>
          <p:nvPr>
            <p:ph idx="2" type="body"/>
          </p:nvPr>
        </p:nvSpPr>
        <p:spPr>
          <a:xfrm>
            <a:off x="13172000" y="1930866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g21cbccfe6ba_0_1443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21cbccfe6ba_0_1443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21cbccfe6ba_0_1443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622" name="Google Shape;622;g21cbccfe6ba_0_1443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23" name="Google Shape;623;g21cbccfe6ba_0_1443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24" name="Google Shape;624;g21cbccfe6ba_0_144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5" name="Google Shape;625;g21cbccfe6ba_0_1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g21cbccfe6ba_0_14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1cbccfe6ba_0_1451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29" name="Google Shape;629;g21cbccfe6ba_0_145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g21cbccfe6ba_0_1451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631" name="Google Shape;631;g21cbccfe6ba_0_1451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632" name="Google Shape;632;g21cbccfe6ba_0_1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g21cbccfe6ba_0_14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21cbccfe6ba_0_1458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636" name="Google Shape;636;g21cbccfe6ba_0_145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7" name="Google Shape;637;g21cbccfe6ba_0_1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g21cbccfe6ba_0_14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21cbccfe6ba_0_1463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641" name="Google Shape;641;g21cbccfe6ba_0_1463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42" name="Google Shape;642;g21cbccfe6ba_0_146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3" name="Google Shape;643;g21cbccfe6ba_0_1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1cbccfe6ba_0_146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6" name="Google Shape;646;g21cbccfe6ba_0_14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1cbccfe6ba_0_147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5" name="Google Shape;655;g21cbccfe6ba_0_147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56" name="Google Shape;656;g21cbccfe6ba_0_147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7" name="Google Shape;657;g21cbccfe6ba_0_147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8" name="Google Shape;658;g21cbccfe6ba_0_147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1cbccfe6ba_0_148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g21cbccfe6ba_0_148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62" name="Google Shape;662;g21cbccfe6ba_0_148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3" name="Google Shape;663;g21cbccfe6ba_0_148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4" name="Google Shape;664;g21cbccfe6ba_0_148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1cbccfe6ba_0_1490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7" name="Google Shape;667;g21cbccfe6ba_0_1490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8" name="Google Shape;668;g21cbccfe6ba_0_149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9" name="Google Shape;669;g21cbccfe6ba_0_149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0" name="Google Shape;670;g21cbccfe6ba_0_149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1cbccfe6ba_0_149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3" name="Google Shape;673;g21cbccfe6ba_0_1496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74" name="Google Shape;674;g21cbccfe6ba_0_1496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75" name="Google Shape;675;g21cbccfe6ba_0_149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6" name="Google Shape;676;g21cbccfe6ba_0_149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7" name="Google Shape;677;g21cbccfe6ba_0_149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1cbccfe6ba_0_1503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" name="Google Shape;680;g21cbccfe6ba_0_1503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81" name="Google Shape;681;g21cbccfe6ba_0_1503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82" name="Google Shape;682;g21cbccfe6ba_0_1503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83" name="Google Shape;683;g21cbccfe6ba_0_1503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84" name="Google Shape;684;g21cbccfe6ba_0_150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5" name="Google Shape;685;g21cbccfe6ba_0_150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6" name="Google Shape;686;g21cbccfe6ba_0_150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 title and description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13172000" y="1930866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8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0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/>
        </p:txBody>
      </p:sp>
      <p:sp>
        <p:nvSpPr>
          <p:cNvPr id="70" name="Google Shape;70;p28"/>
          <p:cNvSpPr txBox="1"/>
          <p:nvPr>
            <p:ph idx="2" type="subTitle"/>
          </p:nvPr>
        </p:nvSpPr>
        <p:spPr>
          <a:xfrm>
            <a:off x="831200" y="8666534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1cbccfe6ba_0_151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9" name="Google Shape;689;g21cbccfe6ba_0_151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g21cbccfe6ba_0_151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1" name="Google Shape;691;g21cbccfe6ba_0_151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1cbccfe6ba_0_151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4" name="Google Shape;694;g21cbccfe6ba_0_151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5" name="Google Shape;695;g21cbccfe6ba_0_151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1cbccfe6ba_0_1521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8" name="Google Shape;698;g21cbccfe6ba_0_1521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99" name="Google Shape;699;g21cbccfe6ba_0_1521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00" name="Google Shape;700;g21cbccfe6ba_0_152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1" name="Google Shape;701;g21cbccfe6ba_0_152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2" name="Google Shape;702;g21cbccfe6ba_0_152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1cbccfe6ba_0_1528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5" name="Google Shape;705;g21cbccfe6ba_0_1528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g21cbccfe6ba_0_1528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07" name="Google Shape;707;g21cbccfe6ba_0_152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8" name="Google Shape;708;g21cbccfe6ba_0_152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g21cbccfe6ba_0_152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1cbccfe6ba_0_153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2" name="Google Shape;712;g21cbccfe6ba_0_1535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3" name="Google Shape;713;g21cbccfe6ba_0_153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4" name="Google Shape;714;g21cbccfe6ba_0_153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5" name="Google Shape;715;g21cbccfe6ba_0_153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1cbccfe6ba_0_1541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8" name="Google Shape;718;g21cbccfe6ba_0_1541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9" name="Google Shape;719;g21cbccfe6ba_0_154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g21cbccfe6ba_0_154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1" name="Google Shape;721;g21cbccfe6ba_0_154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1cbccfe6ba_0_154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4" name="Google Shape;724;g21cbccfe6ba_0_154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5" name="Google Shape;725;g21cbccfe6ba_0_1547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g21cbccfe6ba_0_1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g21cbccfe6ba_0_15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21cbccfe6ba_0_155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730" name="Google Shape;730;g21cbccfe6ba_0_1552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731" name="Google Shape;731;g21cbccfe6ba_0_155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2" name="Google Shape;732;g21cbccfe6ba_0_15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g21cbccfe6ba_0_15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21cbccfe6ba_0_155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36" name="Google Shape;736;g21cbccfe6ba_0_155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g21cbccfe6ba_0_19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21cbccfe6ba_0_1940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44" name="Google Shape;744;g21cbccfe6ba_0_1940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45" name="Google Shape;745;g21cbccfe6ba_0_194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6" name="Google Shape;746;g21cbccfe6ba_0_19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831200" y="11281534"/>
            <a:ext cx="15996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g21cbccfe6ba_0_19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21cbccfe6ba_0_194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50" name="Google Shape;750;g21cbccfe6ba_0_194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1cbccfe6ba_0_195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53" name="Google Shape;753;g21cbccfe6ba_0_195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4" name="Google Shape;754;g21cbccfe6ba_0_1950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21cbccfe6ba_0_19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g21cbccfe6ba_0_19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g21cbccfe6ba_0_1955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759" name="Google Shape;759;g21cbccfe6ba_0_1955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60" name="Google Shape;760;g21cbccfe6ba_0_195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1" name="Google Shape;761;g21cbccfe6ba_0_19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g21cbccfe6ba_0_19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g21cbccfe6ba_0_196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765" name="Google Shape;765;g21cbccfe6ba_0_1961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766" name="Google Shape;766;g21cbccfe6ba_0_1961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g21cbccfe6ba_0_1966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21cbccfe6ba_0_196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770" name="Google Shape;770;g21cbccfe6ba_0_196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1" name="Google Shape;771;g21cbccfe6ba_0_19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g21cbccfe6ba_0_19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g21cbccfe6ba_0_1971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75" name="Google Shape;775;g21cbccfe6ba_0_1971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776" name="Google Shape;776;g21cbccfe6ba_0_197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7" name="Google Shape;777;g21cbccfe6ba_0_19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g21cbccfe6ba_0_19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g21cbccfe6ba_0_1977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781" name="Google Shape;781;g21cbccfe6ba_0_197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2" name="Google Shape;782;g21cbccfe6ba_0_19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g21cbccfe6ba_0_1982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1cbccfe6ba_0_1982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21cbccfe6ba_0_1982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787" name="Google Shape;787;g21cbccfe6ba_0_1982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88" name="Google Shape;788;g21cbccfe6ba_0_1982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89" name="Google Shape;789;g21cbccfe6ba_0_198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0" name="Google Shape;790;g21cbccfe6ba_0_19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g21cbccfe6ba_0_19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g21cbccfe6ba_0_1990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94" name="Google Shape;794;g21cbccfe6ba_0_199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5" name="Google Shape;795;g21cbccfe6ba_0_1990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796" name="Google Shape;796;g21cbccfe6ba_0_1990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797" name="Google Shape;797;g21cbccfe6ba_0_19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g21cbccfe6ba_0_19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g21cbccfe6ba_0_1997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801" name="Google Shape;801;g21cbccfe6ba_0_199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2" name="Google Shape;802;g21cbccfe6ba_0_19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0"/>
          <p:cNvSpPr txBox="1"/>
          <p:nvPr>
            <p:ph type="title"/>
          </p:nvPr>
        </p:nvSpPr>
        <p:spPr>
          <a:xfrm>
            <a:off x="831200" y="2949666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24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831200" y="8405934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21cbccfe6ba_0_20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21cbccfe6ba_0_2002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806" name="Google Shape;806;g21cbccfe6ba_0_2002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807" name="Google Shape;807;g21cbccfe6ba_0_200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8" name="Google Shape;808;g21cbccfe6ba_0_20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1cbccfe6ba_0_200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1" name="Google Shape;811;g21cbccfe6ba_0_20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1cbccfe6ba_0_201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814" name="Google Shape;814;g21cbccfe6ba_0_201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815" name="Google Shape;815;g21cbccfe6ba_0_2011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816" name="Google Shape;816;g21cbccfe6ba_0_2011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817" name="Google Shape;817;g21cbccfe6ba_0_2011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OBJECT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d135212b_1_10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g210d135212b_1_105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85" name="Google Shape;85;g210d135212b_1_105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86" name="Google Shape;86;g210d135212b_1_10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10d135212b_1_10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10d135212b_1_10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OBJECT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8a686ba58_0_13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g218a686ba58_0_13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2" name="Google Shape;92;g218a686ba58_0_1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g218a686ba58_0_1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g218a686ba58_0_1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g218a686ba5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831200" y="3073266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0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8" name="Google Shape;108;p32"/>
          <p:cNvSpPr txBox="1"/>
          <p:nvPr>
            <p:ph idx="1" type="subTitle"/>
          </p:nvPr>
        </p:nvSpPr>
        <p:spPr>
          <a:xfrm>
            <a:off x="831200" y="8666534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/>
        </p:txBody>
      </p:sp>
      <p:sp>
        <p:nvSpPr>
          <p:cNvPr id="109" name="Google Shape;109;p32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3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2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3" name="Google Shape;113;p33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bg>
      <p:bgPr>
        <a:noFill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2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6" y="-29732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bg>
      <p:bgPr>
        <a:noFill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2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6" name="Google Shape;116;p34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3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6" y="-29732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80"/>
            <a:ext cx="2549591" cy="105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5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" type="body"/>
          </p:nvPr>
        </p:nvSpPr>
        <p:spPr>
          <a:xfrm>
            <a:off x="831200" y="3073266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123" name="Google Shape;123;p35"/>
          <p:cNvSpPr txBox="1"/>
          <p:nvPr>
            <p:ph idx="2" type="body"/>
          </p:nvPr>
        </p:nvSpPr>
        <p:spPr>
          <a:xfrm>
            <a:off x="12886400" y="3073266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6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6" y="-29732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6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32" name="Google Shape;132;p3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133" name="Google Shape;133;p37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8"/>
          <p:cNvSpPr txBox="1"/>
          <p:nvPr>
            <p:ph type="title"/>
          </p:nvPr>
        </p:nvSpPr>
        <p:spPr>
          <a:xfrm>
            <a:off x="1307334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/>
        </p:txBody>
      </p:sp>
      <p:sp>
        <p:nvSpPr>
          <p:cNvPr id="137" name="Google Shape;137;p38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80"/>
            <a:ext cx="2549591" cy="105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9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6" y="-29732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9"/>
          <p:cNvSpPr/>
          <p:nvPr/>
        </p:nvSpPr>
        <p:spPr>
          <a:xfrm>
            <a:off x="12192000" y="-334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25" lIns="243825" spcFirstLastPara="1" rIns="243825" wrap="square" tIns="243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9"/>
          <p:cNvSpPr txBox="1"/>
          <p:nvPr>
            <p:ph type="title"/>
          </p:nvPr>
        </p:nvSpPr>
        <p:spPr>
          <a:xfrm>
            <a:off x="708000" y="3288466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11200"/>
            </a:lvl9pPr>
          </a:lstStyle>
          <a:p/>
        </p:txBody>
      </p:sp>
      <p:sp>
        <p:nvSpPr>
          <p:cNvPr id="143" name="Google Shape;143;p39"/>
          <p:cNvSpPr txBox="1"/>
          <p:nvPr>
            <p:ph idx="1" type="subTitle"/>
          </p:nvPr>
        </p:nvSpPr>
        <p:spPr>
          <a:xfrm>
            <a:off x="708000" y="7474866"/>
            <a:ext cx="107874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44" name="Google Shape;144;p39"/>
          <p:cNvSpPr txBox="1"/>
          <p:nvPr>
            <p:ph idx="2" type="body"/>
          </p:nvPr>
        </p:nvSpPr>
        <p:spPr>
          <a:xfrm>
            <a:off x="13172000" y="1930866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80"/>
            <a:ext cx="2549591" cy="105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 title and description 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0"/>
          <p:cNvSpPr txBox="1"/>
          <p:nvPr>
            <p:ph idx="1" type="body"/>
          </p:nvPr>
        </p:nvSpPr>
        <p:spPr>
          <a:xfrm>
            <a:off x="13172000" y="1930866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40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0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/>
        </p:txBody>
      </p:sp>
      <p:sp>
        <p:nvSpPr>
          <p:cNvPr id="152" name="Google Shape;152;p40"/>
          <p:cNvSpPr txBox="1"/>
          <p:nvPr>
            <p:ph idx="2" type="subTitle"/>
          </p:nvPr>
        </p:nvSpPr>
        <p:spPr>
          <a:xfrm>
            <a:off x="831200" y="8666534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/>
        </p:txBody>
      </p:sp>
      <p:pic>
        <p:nvPicPr>
          <p:cNvPr id="153" name="Google Shape;1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80"/>
            <a:ext cx="2549591" cy="105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1"/>
          <p:cNvSpPr txBox="1"/>
          <p:nvPr>
            <p:ph idx="1" type="body"/>
          </p:nvPr>
        </p:nvSpPr>
        <p:spPr>
          <a:xfrm>
            <a:off x="831200" y="11281534"/>
            <a:ext cx="15996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2"/>
          <p:cNvSpPr txBox="1"/>
          <p:nvPr>
            <p:ph type="title"/>
          </p:nvPr>
        </p:nvSpPr>
        <p:spPr>
          <a:xfrm>
            <a:off x="831200" y="2949666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24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32000"/>
            </a:lvl9pPr>
          </a:lstStyle>
          <a:p/>
        </p:txBody>
      </p:sp>
      <p:sp>
        <p:nvSpPr>
          <p:cNvPr id="161" name="Google Shape;161;p42"/>
          <p:cNvSpPr txBox="1"/>
          <p:nvPr>
            <p:ph idx="1" type="body"/>
          </p:nvPr>
        </p:nvSpPr>
        <p:spPr>
          <a:xfrm>
            <a:off x="831200" y="8405934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200" y="3073266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26" name="Google Shape;26;p20"/>
          <p:cNvSpPr txBox="1"/>
          <p:nvPr>
            <p:ph idx="2" type="body"/>
          </p:nvPr>
        </p:nvSpPr>
        <p:spPr>
          <a:xfrm>
            <a:off x="12886400" y="3073266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cbccfe6ba_0_680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g21cbccfe6ba_0_68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g21cbccfe6ba_0_68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g21cbccfe6ba_0_68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cbccfe6ba_0_685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21cbccfe6ba_0_685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9" name="Google Shape;179;g21cbccfe6ba_0_685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g21cbccfe6ba_0_685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g21cbccfe6ba_0_685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cbccfe6ba_0_691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g21cbccfe6ba_0_691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85" name="Google Shape;185;g21cbccfe6ba_0_691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86" name="Google Shape;186;g21cbccfe6ba_0_69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g21cbccfe6ba_0_69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g21cbccfe6ba_0_69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B8B8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cbccfe6ba_0_698"/>
          <p:cNvSpPr txBox="1"/>
          <p:nvPr>
            <p:ph type="ctrTitle"/>
          </p:nvPr>
        </p:nvSpPr>
        <p:spPr>
          <a:xfrm>
            <a:off x="1828800" y="2743202"/>
            <a:ext cx="209295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0"/>
              <a:buFont typeface="Arial"/>
              <a:buNone/>
              <a:defRPr sz="10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g21cbccfe6ba_0_698"/>
          <p:cNvSpPr txBox="1"/>
          <p:nvPr>
            <p:ph idx="1" type="subTitle"/>
          </p:nvPr>
        </p:nvSpPr>
        <p:spPr>
          <a:xfrm>
            <a:off x="1828800" y="7010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4100"/>
              <a:buNone/>
              <a:defRPr>
                <a:solidFill>
                  <a:srgbClr val="55556F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3400"/>
              <a:buNone/>
              <a:defRPr>
                <a:solidFill>
                  <a:srgbClr val="8B8B8D"/>
                </a:solidFill>
              </a:defRPr>
            </a:lvl2pPr>
            <a:lvl3pPr lvl="2" rtl="0" algn="ctr">
              <a:spcBef>
                <a:spcPts val="7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92" name="Google Shape;192;g21cbccfe6ba_0_69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g21cbccfe6ba_0_69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g21cbccfe6ba_0_69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5" name="Google Shape;195;g21cbccfe6ba_0_698"/>
          <p:cNvCxnSpPr/>
          <p:nvPr/>
        </p:nvCxnSpPr>
        <p:spPr>
          <a:xfrm>
            <a:off x="1828800" y="6797040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cbccfe6ba_0_705"/>
          <p:cNvSpPr txBox="1"/>
          <p:nvPr>
            <p:ph type="title"/>
          </p:nvPr>
        </p:nvSpPr>
        <p:spPr>
          <a:xfrm>
            <a:off x="1926168" y="4724402"/>
            <a:ext cx="2072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sz="96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g21cbccfe6ba_0_705"/>
          <p:cNvSpPr txBox="1"/>
          <p:nvPr>
            <p:ph idx="1" type="body"/>
          </p:nvPr>
        </p:nvSpPr>
        <p:spPr>
          <a:xfrm>
            <a:off x="1926168" y="9253730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100"/>
              <a:buNone/>
              <a:defRPr sz="48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700"/>
              </a:spcBef>
              <a:spcAft>
                <a:spcPts val="0"/>
              </a:spcAft>
              <a:buSzPts val="310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g21cbccfe6ba_0_705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g21cbccfe6ba_0_705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g21cbccfe6ba_0_705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2" name="Google Shape;202;g21cbccfe6ba_0_705"/>
          <p:cNvCxnSpPr/>
          <p:nvPr/>
        </p:nvCxnSpPr>
        <p:spPr>
          <a:xfrm>
            <a:off x="1950720" y="9198864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cbccfe6ba_0_712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g21cbccfe6ba_0_712"/>
          <p:cNvSpPr txBox="1"/>
          <p:nvPr>
            <p:ph idx="1" type="body"/>
          </p:nvPr>
        </p:nvSpPr>
        <p:spPr>
          <a:xfrm>
            <a:off x="1219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rtl="0" algn="l"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rtl="0" algn="l"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206" name="Google Shape;206;g21cbccfe6ba_0_712"/>
          <p:cNvSpPr txBox="1"/>
          <p:nvPr>
            <p:ph idx="2" type="body"/>
          </p:nvPr>
        </p:nvSpPr>
        <p:spPr>
          <a:xfrm>
            <a:off x="12395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rtl="0" algn="l"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rtl="0" algn="l"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207" name="Google Shape;207;g21cbccfe6ba_0_71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g21cbccfe6ba_0_71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g21cbccfe6ba_0_71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cbccfe6ba_0_719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g21cbccfe6ba_0_719"/>
          <p:cNvSpPr txBox="1"/>
          <p:nvPr>
            <p:ph idx="1" type="body"/>
          </p:nvPr>
        </p:nvSpPr>
        <p:spPr>
          <a:xfrm>
            <a:off x="121920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rtl="0" algn="ctr"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rtl="0" algn="l"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213" name="Google Shape;213;g21cbccfe6ba_0_719"/>
          <p:cNvSpPr txBox="1"/>
          <p:nvPr>
            <p:ph idx="2" type="body"/>
          </p:nvPr>
        </p:nvSpPr>
        <p:spPr>
          <a:xfrm>
            <a:off x="121920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rtl="0" algn="l"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214" name="Google Shape;214;g21cbccfe6ba_0_719"/>
          <p:cNvSpPr txBox="1"/>
          <p:nvPr>
            <p:ph idx="3" type="body"/>
          </p:nvPr>
        </p:nvSpPr>
        <p:spPr>
          <a:xfrm>
            <a:off x="1267968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rtl="0" algn="ctr"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rtl="0" algn="l"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215" name="Google Shape;215;g21cbccfe6ba_0_719"/>
          <p:cNvSpPr txBox="1"/>
          <p:nvPr>
            <p:ph idx="4" type="body"/>
          </p:nvPr>
        </p:nvSpPr>
        <p:spPr>
          <a:xfrm>
            <a:off x="1267968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rtl="0" algn="l"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rtl="0" algn="l"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rtl="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216" name="Google Shape;216;g21cbccfe6ba_0_71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g21cbccfe6ba_0_71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" name="Google Shape;218;g21cbccfe6ba_0_71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9" name="Google Shape;219;g21cbccfe6ba_0_719"/>
          <p:cNvCxnSpPr/>
          <p:nvPr/>
        </p:nvCxnSpPr>
        <p:spPr>
          <a:xfrm rot="5400000">
            <a:off x="7483967" y="8091331"/>
            <a:ext cx="9418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cbccfe6ba_0_72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g21cbccfe6ba_0_72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g21cbccfe6ba_0_72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cbccfe6ba_0_733"/>
          <p:cNvSpPr txBox="1"/>
          <p:nvPr>
            <p:ph type="title"/>
          </p:nvPr>
        </p:nvSpPr>
        <p:spPr>
          <a:xfrm>
            <a:off x="1219200" y="1584160"/>
            <a:ext cx="57060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g21cbccfe6ba_0_733"/>
          <p:cNvSpPr txBox="1"/>
          <p:nvPr>
            <p:ph idx="1" type="body"/>
          </p:nvPr>
        </p:nvSpPr>
        <p:spPr>
          <a:xfrm>
            <a:off x="7924800" y="1584160"/>
            <a:ext cx="15240000" cy="11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71500" lvl="0" marL="457200" rtl="0" algn="l">
              <a:spcBef>
                <a:spcPts val="1300"/>
              </a:spcBef>
              <a:spcAft>
                <a:spcPts val="0"/>
              </a:spcAft>
              <a:buSzPts val="5400"/>
              <a:buChar char="•"/>
              <a:defRPr sz="6400"/>
            </a:lvl1pPr>
            <a:lvl2pPr indent="-533400" lvl="1" marL="914400" rtl="0" algn="l"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2pPr>
            <a:lvl3pPr indent="-501650" lvl="2" marL="1371600" rtl="0" algn="l">
              <a:spcBef>
                <a:spcPts val="1000"/>
              </a:spcBef>
              <a:spcAft>
                <a:spcPts val="0"/>
              </a:spcAft>
              <a:buSzPts val="4300"/>
              <a:buChar char="•"/>
              <a:defRPr sz="4800"/>
            </a:lvl3pPr>
            <a:lvl4pPr indent="-482600" lvl="3" marL="18288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4pPr>
            <a:lvl5pPr indent="-482600" lvl="4" marL="22860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5pPr>
            <a:lvl6pPr indent="-482600" lvl="5" marL="27432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6pPr>
            <a:lvl7pPr indent="-482600" lvl="6" marL="32004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7pPr>
            <a:lvl8pPr indent="-482600" lvl="7" marL="36576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8pPr>
            <a:lvl9pPr indent="-482600" lvl="8" marL="4114800" rtl="0" algn="l"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9pPr>
          </a:lstStyle>
          <a:p/>
        </p:txBody>
      </p:sp>
      <p:sp>
        <p:nvSpPr>
          <p:cNvPr id="227" name="Google Shape;227;g21cbccfe6ba_0_733"/>
          <p:cNvSpPr txBox="1"/>
          <p:nvPr>
            <p:ph idx="2" type="body"/>
          </p:nvPr>
        </p:nvSpPr>
        <p:spPr>
          <a:xfrm>
            <a:off x="1219202" y="4261106"/>
            <a:ext cx="5706000" cy="84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8" name="Google Shape;228;g21cbccfe6ba_0_73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g21cbccfe6ba_0_73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g21cbccfe6ba_0_73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1" name="Google Shape;231;g21cbccfe6ba_0_733"/>
          <p:cNvCxnSpPr/>
          <p:nvPr/>
        </p:nvCxnSpPr>
        <p:spPr>
          <a:xfrm rot="5400000">
            <a:off x="1824261" y="7159961"/>
            <a:ext cx="111558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cbccfe6ba_0_741"/>
          <p:cNvSpPr txBox="1"/>
          <p:nvPr>
            <p:ph type="title"/>
          </p:nvPr>
        </p:nvSpPr>
        <p:spPr>
          <a:xfrm>
            <a:off x="1219200" y="1584960"/>
            <a:ext cx="57138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g21cbccfe6ba_0_741"/>
          <p:cNvSpPr/>
          <p:nvPr>
            <p:ph idx="2" type="pic"/>
          </p:nvPr>
        </p:nvSpPr>
        <p:spPr>
          <a:xfrm>
            <a:off x="7622960" y="1676402"/>
            <a:ext cx="15744900" cy="110010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19"/>
              </a:srgbClr>
            </a:outerShdw>
          </a:effectLst>
        </p:spPr>
      </p:sp>
      <p:sp>
        <p:nvSpPr>
          <p:cNvPr id="235" name="Google Shape;235;g21cbccfe6ba_0_741"/>
          <p:cNvSpPr txBox="1"/>
          <p:nvPr>
            <p:ph idx="1" type="body"/>
          </p:nvPr>
        </p:nvSpPr>
        <p:spPr>
          <a:xfrm>
            <a:off x="1219200" y="4267200"/>
            <a:ext cx="5706000" cy="8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6" name="Google Shape;236;g21cbccfe6ba_0_74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g21cbccfe6ba_0_74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g21cbccfe6ba_0_74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1200" y="3073266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cbccfe6ba_0_74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g21cbccfe6ba_0_748"/>
          <p:cNvSpPr txBox="1"/>
          <p:nvPr>
            <p:ph idx="1" type="body"/>
          </p:nvPr>
        </p:nvSpPr>
        <p:spPr>
          <a:xfrm rot="5400000">
            <a:off x="7315200" y="-2895600"/>
            <a:ext cx="97536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242" name="Google Shape;242;g21cbccfe6ba_0_74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3" name="Google Shape;243;g21cbccfe6ba_0_74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g21cbccfe6ba_0_74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cbccfe6ba_0_754"/>
          <p:cNvSpPr txBox="1"/>
          <p:nvPr>
            <p:ph type="title"/>
          </p:nvPr>
        </p:nvSpPr>
        <p:spPr>
          <a:xfrm rot="5400000">
            <a:off x="14554200" y="4343400"/>
            <a:ext cx="1173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" name="Google Shape;247;g21cbccfe6ba_0_754"/>
          <p:cNvSpPr txBox="1"/>
          <p:nvPr>
            <p:ph idx="1" type="body"/>
          </p:nvPr>
        </p:nvSpPr>
        <p:spPr>
          <a:xfrm rot="5400000">
            <a:off x="3378250" y="-939750"/>
            <a:ext cx="11734800" cy="16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rtl="0" algn="l"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rtl="0" algn="l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248" name="Google Shape;248;g21cbccfe6ba_0_754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g21cbccfe6ba_0_754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g21cbccfe6ba_0_754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cbccfe6ba_0_760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3" name="Google Shape;253;g21cbccfe6ba_0_760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g21cbccfe6ba_0_76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6" y="-29734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21cbccfe6ba_0_7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1cbccfe6ba_0_764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58" name="Google Shape;258;g21cbccfe6ba_0_764"/>
          <p:cNvSpPr txBox="1"/>
          <p:nvPr>
            <p:ph idx="1" type="body"/>
          </p:nvPr>
        </p:nvSpPr>
        <p:spPr>
          <a:xfrm>
            <a:off x="8312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59" name="Google Shape;259;g21cbccfe6ba_0_764"/>
          <p:cNvSpPr txBox="1"/>
          <p:nvPr>
            <p:ph idx="2" type="body"/>
          </p:nvPr>
        </p:nvSpPr>
        <p:spPr>
          <a:xfrm>
            <a:off x="128864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60" name="Google Shape;260;g21cbccfe6ba_0_764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1cbccfe6ba_0_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1cbccfe6ba_0_770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64" name="Google Shape;264;g21cbccfe6ba_0_770"/>
          <p:cNvSpPr txBox="1"/>
          <p:nvPr>
            <p:ph idx="1" type="body"/>
          </p:nvPr>
        </p:nvSpPr>
        <p:spPr>
          <a:xfrm>
            <a:off x="831200" y="3073266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65" name="Google Shape;265;g21cbccfe6ba_0_770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OBJECT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cbccfe6ba_0_77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g21cbccfe6ba_0_775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9" name="Google Shape;269;g21cbccfe6ba_0_775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70" name="Google Shape;270;g21cbccfe6ba_0_77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1" name="Google Shape;271;g21cbccfe6ba_0_77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g21cbccfe6ba_0_77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cbccfe6ba_0_78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g21cbccfe6ba_0_78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76" name="Google Shape;276;g21cbccfe6ba_0_78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g21cbccfe6ba_0_78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g21cbccfe6ba_0_78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g21cbccfe6ba_0_7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cbccfe6ba_0_795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g21cbccfe6ba_0_795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89" name="Google Shape;289;g21cbccfe6ba_0_79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g21cbccfe6ba_0_79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g21cbccfe6ba_0_79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g21cbccfe6ba_0_7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cbccfe6ba_0_80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5" name="Google Shape;295;g21cbccfe6ba_0_80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6" name="Google Shape;296;g21cbccfe6ba_0_80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g21cbccfe6ba_0_80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g21cbccfe6ba_0_80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g21cbccfe6ba_0_8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cbccfe6ba_0_809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g21cbccfe6ba_0_809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3" name="Google Shape;303;g21cbccfe6ba_0_80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g21cbccfe6ba_0_80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g21cbccfe6ba_0_80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6" name="Google Shape;306;g21cbccfe6ba_0_8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10c606a436_1_15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35" name="Google Shape;35;g210c606a436_1_15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/>
            </a:lvl9pPr>
          </a:lstStyle>
          <a:p/>
        </p:txBody>
      </p:sp>
      <p:sp>
        <p:nvSpPr>
          <p:cNvPr id="36" name="Google Shape;36;g210c606a436_1_15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210c606a436_1_15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210c606a436_1_15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cbccfe6ba_0_81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g21cbccfe6ba_0_816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10" name="Google Shape;310;g21cbccfe6ba_0_816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11" name="Google Shape;311;g21cbccfe6ba_0_81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g21cbccfe6ba_0_81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" name="Google Shape;313;g21cbccfe6ba_0_81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4" name="Google Shape;314;g21cbccfe6ba_0_8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cbccfe6ba_0_824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" name="Google Shape;317;g21cbccfe6ba_0_824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318" name="Google Shape;318;g21cbccfe6ba_0_824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19" name="Google Shape;319;g21cbccfe6ba_0_824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320" name="Google Shape;320;g21cbccfe6ba_0_824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21" name="Google Shape;321;g21cbccfe6ba_0_82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g21cbccfe6ba_0_82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" name="Google Shape;323;g21cbccfe6ba_0_82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g21cbccfe6ba_0_8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cbccfe6ba_0_83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g21cbccfe6ba_0_8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g21cbccfe6ba_0_8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g21cbccfe6ba_0_8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0" name="Google Shape;330;g21cbccfe6ba_0_8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cbccfe6ba_0_84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g21cbccfe6ba_0_84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4" name="Google Shape;334;g21cbccfe6ba_0_84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g21cbccfe6ba_0_8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cbccfe6ba_0_845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g21cbccfe6ba_0_845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339" name="Google Shape;339;g21cbccfe6ba_0_845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340" name="Google Shape;340;g21cbccfe6ba_0_84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g21cbccfe6ba_0_84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g21cbccfe6ba_0_84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3" name="Google Shape;343;g21cbccfe6ba_0_8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cbccfe6ba_0_853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g21cbccfe6ba_0_853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g21cbccfe6ba_0_853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348" name="Google Shape;348;g21cbccfe6ba_0_85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" name="Google Shape;349;g21cbccfe6ba_0_85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0" name="Google Shape;350;g21cbccfe6ba_0_85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1" name="Google Shape;351;g21cbccfe6ba_0_8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1cbccfe6ba_0_86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g21cbccfe6ba_0_861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55" name="Google Shape;355;g21cbccfe6ba_0_86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" name="Google Shape;356;g21cbccfe6ba_0_86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g21cbccfe6ba_0_86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8" name="Google Shape;358;g21cbccfe6ba_0_8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1cbccfe6ba_0_868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g21cbccfe6ba_0_868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62" name="Google Shape;362;g21cbccfe6ba_0_86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g21cbccfe6ba_0_86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4" name="Google Shape;364;g21cbccfe6ba_0_86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5" name="Google Shape;365;g21cbccfe6ba_0_8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cbccfe6ba_0_87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8" name="Google Shape;368;g21cbccfe6ba_0_87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g21cbccfe6ba_0_875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1cbccfe6ba_0_8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1cbccfe6ba_0_87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73" name="Google Shape;373;g21cbccfe6ba_0_879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74" name="Google Shape;374;g21cbccfe6ba_0_879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75" name="Google Shape;375;g21cbccfe6ba_0_87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10c606a436_1_15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41" name="Google Shape;41;g210c606a436_1_159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/>
            </a:lvl9pPr>
          </a:lstStyle>
          <a:p/>
        </p:txBody>
      </p:sp>
      <p:sp>
        <p:nvSpPr>
          <p:cNvPr id="42" name="Google Shape;42;g210c606a436_1_15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210c606a436_1_15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210c606a436_1_15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21cbccfe6ba_0_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1cbccfe6ba_0_88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79" name="Google Shape;379;g21cbccfe6ba_0_88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80" name="Google Shape;380;g21cbccfe6ba_0_88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21cbccfe6ba_0_8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1cbccfe6ba_0_894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88" name="Google Shape;388;g21cbccfe6ba_0_894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89" name="Google Shape;389;g21cbccfe6ba_0_89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0" name="Google Shape;390;g21cbccfe6ba_0_8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21cbccfe6ba_0_9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21cbccfe6ba_0_90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94" name="Google Shape;394;g21cbccfe6ba_0_90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cbccfe6ba_0_90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97" name="Google Shape;397;g21cbccfe6ba_0_90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8" name="Google Shape;398;g21cbccfe6ba_0_90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1cbccfe6ba_0_9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21cbccfe6ba_0_9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1cbccfe6ba_0_90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3" name="Google Shape;403;g21cbccfe6ba_0_909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21cbccfe6ba_0_9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1cbccfe6ba_0_91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7" name="Google Shape;407;g21cbccfe6ba_0_913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08" name="Google Shape;408;g21cbccfe6ba_0_913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21cbccfe6ba_0_91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21cbccfe6ba_0_91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2" name="Google Shape;412;g21cbccfe6ba_0_9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g21cbccfe6ba_0_9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21cbccfe6ba_0_9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1cbccfe6ba_0_923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17" name="Google Shape;417;g21cbccfe6ba_0_923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8" name="Google Shape;418;g21cbccfe6ba_0_92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9" name="Google Shape;419;g21cbccfe6ba_0_9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21cbccfe6ba_0_9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1cbccfe6ba_0_929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23" name="Google Shape;423;g21cbccfe6ba_0_92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4" name="Google Shape;424;g21cbccfe6ba_0_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1cbccfe6ba_0_93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1cbccfe6ba_0_934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1cbccfe6ba_0_934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29" name="Google Shape;429;g21cbccfe6ba_0_934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0" name="Google Shape;430;g21cbccfe6ba_0_934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31" name="Google Shape;431;g21cbccfe6ba_0_93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2" name="Google Shape;432;g21cbccfe6ba_0_9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0959" cy="137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2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21cbccfe6ba_0_9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1cbccfe6ba_0_942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36" name="Google Shape;436;g21cbccfe6ba_0_94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g21cbccfe6ba_0_942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438" name="Google Shape;438;g21cbccfe6ba_0_942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439" name="Google Shape;439;g21cbccfe6ba_0_9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1cbccfe6ba_0_9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21cbccfe6ba_0_949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43" name="Google Shape;443;g21cbccfe6ba_0_94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4" name="Google Shape;444;g21cbccfe6ba_0_9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21cbccfe6ba_0_9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1cbccfe6ba_0_954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48" name="Google Shape;448;g21cbccfe6ba_0_954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49" name="Google Shape;449;g21cbccfe6ba_0_95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0" name="Google Shape;450;g21cbccfe6ba_0_9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cbccfe6ba_0_96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g21cbccfe6ba_0_9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1cbccfe6ba_0_963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56" name="Google Shape;456;g21cbccfe6ba_0_963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rtl="0" algn="l"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rtl="0" algn="l"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rtl="0" algn="l"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57" name="Google Shape;457;g21cbccfe6ba_0_963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rtl="0" algn="l"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rtl="0" algn="l"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rtl="0" algn="l"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58" name="Google Shape;458;g21cbccfe6ba_0_963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9" name="Google Shape;459;g21cbccfe6ba_0_963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0" name="Google Shape;460;g21cbccfe6ba_0_963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1cbccfe6ba_0_970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63" name="Google Shape;463;g21cbccfe6ba_0_970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rtl="0" algn="l"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rtl="0" algn="l"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rtl="0" algn="l"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64" name="Google Shape;464;g21cbccfe6ba_0_970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5" name="Google Shape;465;g21cbccfe6ba_0_970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6" name="Google Shape;466;g21cbccfe6ba_0_970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cbccfe6ba_0_976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69" name="Google Shape;469;g21cbccfe6ba_0_976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rtl="0" algn="ctr"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rtl="0" algn="l"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470" name="Google Shape;470;g21cbccfe6ba_0_976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rtl="0" algn="l"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rtl="0" algn="l"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rtl="0" algn="l"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rtl="0" algn="l"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rtl="0" algn="l"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rtl="0" algn="l"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rtl="0" algn="l"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471" name="Google Shape;471;g21cbccfe6ba_0_976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rtl="0" algn="ctr"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rtl="0" algn="l"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rtl="0" algn="l"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472" name="Google Shape;472;g21cbccfe6ba_0_976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rtl="0" algn="l"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rtl="0" algn="l"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rtl="0" algn="l"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rtl="0" algn="l"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rtl="0" algn="l"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rtl="0" algn="l"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rtl="0" algn="l"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473" name="Google Shape;473;g21cbccfe6ba_0_976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4" name="Google Shape;474;g21cbccfe6ba_0_976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5" name="Google Shape;475;g21cbccfe6ba_0_976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6" name="Google Shape;476;g21cbccfe6ba_0_976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cbccfe6ba_0_986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rtl="0" algn="l"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rtl="0" algn="l"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rtl="0" algn="l"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79" name="Google Shape;479;g21cbccfe6ba_0_986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rtl="0" algn="l"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rtl="0" algn="l"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rtl="0" algn="l"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rtl="0" algn="l"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rtl="0" algn="l"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80" name="Google Shape;480;g21cbccfe6ba_0_986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81" name="Google Shape;481;g21cbccfe6ba_0_986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82" name="Google Shape;482;g21cbccfe6ba_0_986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 fontScale="85000" lnSpcReduction="20000"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1cbccfe6ba_0_1314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1" name="Google Shape;491;g21cbccfe6ba_0_1314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92" name="Google Shape;492;g21cbccfe6ba_0_131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3" name="Google Shape;493;g21cbccfe6ba_0_131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4" name="Google Shape;494;g21cbccfe6ba_0_131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cbccfe6ba_0_1320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g21cbccfe6ba_0_1320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498" name="Google Shape;498;g21cbccfe6ba_0_13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g21cbccfe6ba_0_13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g21cbccfe6ba_0_13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1cbccfe6ba_0_1326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3" name="Google Shape;503;g21cbccfe6ba_0_1326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4" name="Google Shape;504;g21cbccfe6ba_0_132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5" name="Google Shape;505;g21cbccfe6ba_0_132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6" name="Google Shape;506;g21cbccfe6ba_0_132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1cbccfe6ba_0_1332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" name="Google Shape;509;g21cbccfe6ba_0_1332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0" name="Google Shape;510;g21cbccfe6ba_0_1332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1" name="Google Shape;511;g21cbccfe6ba_0_133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g21cbccfe6ba_0_133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3" name="Google Shape;513;g21cbccfe6ba_0_133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1cbccfe6ba_0_1339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6" name="Google Shape;516;g21cbccfe6ba_0_1339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17" name="Google Shape;517;g21cbccfe6ba_0_1339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8" name="Google Shape;518;g21cbccfe6ba_0_1339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19" name="Google Shape;519;g21cbccfe6ba_0_1339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0" name="Google Shape;520;g21cbccfe6ba_0_133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g21cbccfe6ba_0_133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g21cbccfe6ba_0_133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1cbccfe6ba_0_134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5" name="Google Shape;525;g21cbccfe6ba_0_134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g21cbccfe6ba_0_134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7" name="Google Shape;527;g21cbccfe6ba_0_134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1cbccfe6ba_0_135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g21cbccfe6ba_0_135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g21cbccfe6ba_0_135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1cbccfe6ba_0_1357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4" name="Google Shape;534;g21cbccfe6ba_0_1357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535" name="Google Shape;535;g21cbccfe6ba_0_1357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36" name="Google Shape;536;g21cbccfe6ba_0_135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7" name="Google Shape;537;g21cbccfe6ba_0_135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g21cbccfe6ba_0_135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1cbccfe6ba_0_1364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1" name="Google Shape;541;g21cbccfe6ba_0_1364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g21cbccfe6ba_0_1364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43" name="Google Shape;543;g21cbccfe6ba_0_136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g21cbccfe6ba_0_136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g21cbccfe6ba_0_136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1cbccfe6ba_0_137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8" name="Google Shape;548;g21cbccfe6ba_0_1371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9" name="Google Shape;549;g21cbccfe6ba_0_137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g21cbccfe6ba_0_137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g21cbccfe6ba_0_137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1cbccfe6ba_0_1377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g21cbccfe6ba_0_1377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5" name="Google Shape;555;g21cbccfe6ba_0_137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6" name="Google Shape;556;g21cbccfe6ba_0_137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7" name="Google Shape;557;g21cbccfe6ba_0_137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1cbccfe6ba_0_138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0" name="Google Shape;560;g21cbccfe6ba_0_138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1" name="Google Shape;561;g21cbccfe6ba_0_1383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2" y="-29750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6"/>
          <p:cNvSpPr txBox="1"/>
          <p:nvPr>
            <p:ph type="title"/>
          </p:nvPr>
        </p:nvSpPr>
        <p:spPr>
          <a:xfrm>
            <a:off x="1307334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g21cbccfe6ba_0_13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21cbccfe6ba_0_138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65" name="Google Shape;565;g21cbccfe6ba_0_1387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66" name="Google Shape;566;g21cbccfe6ba_0_138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7" name="Google Shape;567;g21cbccfe6ba_0_1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g21cbccfe6ba_0_13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21cbccfe6ba_0_139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1" name="Google Shape;571;g21cbccfe6ba_0_139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g21cbccfe6ba_0_14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21cbccfe6ba_0_1401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9" name="Google Shape;579;g21cbccfe6ba_0_1401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80" name="Google Shape;580;g21cbccfe6ba_0_140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g21cbccfe6ba_0_14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21cbccfe6ba_0_140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4" name="Google Shape;584;g21cbccfe6ba_0_140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1cbccfe6ba_0_141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7" name="Google Shape;587;g21cbccfe6ba_0_141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8" name="Google Shape;588;g21cbccfe6ba_0_1410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21cbccfe6ba_0_1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g21cbccfe6ba_0_14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g21cbccfe6ba_0_141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93" name="Google Shape;593;g21cbccfe6ba_0_141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94" name="Google Shape;594;g21cbccfe6ba_0_141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g21cbccfe6ba_0_14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21cbccfe6ba_0_142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98" name="Google Shape;598;g21cbccfe6ba_0_1420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599" name="Google Shape;599;g21cbccfe6ba_0_1420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00" name="Google Shape;600;g21cbccfe6ba_0_142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1" name="Google Shape;601;g21cbccfe6ba_0_1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g21cbccfe6ba_0_142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21cbccfe6ba_0_142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05" name="Google Shape;605;g21cbccfe6ba_0_142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6" name="Google Shape;606;g21cbccfe6ba_0_1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g21cbccfe6ba_0_14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21cbccfe6ba_0_1432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10" name="Google Shape;610;g21cbccfe6ba_0_1432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11" name="Google Shape;611;g21cbccfe6ba_0_143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2" name="Google Shape;612;g21cbccfe6ba_0_1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g21cbccfe6ba_0_14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21cbccfe6ba_0_1438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616" name="Google Shape;616;g21cbccfe6ba_0_143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7" name="Google Shape;617;g21cbccfe6ba_0_1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10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1200" y="3073266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Char char="●"/>
              <a:defRPr b="0" i="0" sz="3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4400"/>
              <a:buFont typeface="Roboto Black"/>
              <a:buNone/>
              <a:defRPr b="0" i="0" sz="44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831200" y="3073266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rm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Char char="●"/>
              <a:defRPr b="0" i="0" sz="3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22593222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cbccfe6ba_0_674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67" name="Google Shape;167;g21cbccfe6ba_0_674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g21cbccfe6ba_0_674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g21cbccfe6ba_0_674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g21cbccfe6ba_0_674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cbccfe6ba_0_78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282" name="Google Shape;282;g21cbccfe6ba_0_789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g21cbccfe6ba_0_78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g21cbccfe6ba_0_78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g21cbccfe6ba_0_78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cbccfe6ba_0_89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83" name="Google Shape;383;g21cbccfe6ba_0_89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4" name="Google Shape;384;g21cbccfe6ba_0_89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600">
                <a:solidFill>
                  <a:schemeClr val="dk2"/>
                </a:solidFill>
              </a:defRPr>
            </a:lvl1pPr>
            <a:lvl2pPr lvl="1" rtl="0" algn="r">
              <a:buNone/>
              <a:defRPr sz="2600">
                <a:solidFill>
                  <a:schemeClr val="dk2"/>
                </a:solidFill>
              </a:defRPr>
            </a:lvl2pPr>
            <a:lvl3pPr lvl="2" rtl="0" algn="r">
              <a:buNone/>
              <a:defRPr sz="2600">
                <a:solidFill>
                  <a:schemeClr val="dk2"/>
                </a:solidFill>
              </a:defRPr>
            </a:lvl3pPr>
            <a:lvl4pPr lvl="3" rtl="0" algn="r">
              <a:buNone/>
              <a:defRPr sz="2600">
                <a:solidFill>
                  <a:schemeClr val="dk2"/>
                </a:solidFill>
              </a:defRPr>
            </a:lvl4pPr>
            <a:lvl5pPr lvl="4" rtl="0" algn="r">
              <a:buNone/>
              <a:defRPr sz="2600">
                <a:solidFill>
                  <a:schemeClr val="dk2"/>
                </a:solidFill>
              </a:defRPr>
            </a:lvl5pPr>
            <a:lvl6pPr lvl="5" rtl="0" algn="r">
              <a:buNone/>
              <a:defRPr sz="2600">
                <a:solidFill>
                  <a:schemeClr val="dk2"/>
                </a:solidFill>
              </a:defRPr>
            </a:lvl6pPr>
            <a:lvl7pPr lvl="6" rtl="0" algn="r">
              <a:buNone/>
              <a:defRPr sz="2600">
                <a:solidFill>
                  <a:schemeClr val="dk2"/>
                </a:solidFill>
              </a:defRPr>
            </a:lvl7pPr>
            <a:lvl8pPr lvl="7" rtl="0" algn="r">
              <a:buNone/>
              <a:defRPr sz="2600">
                <a:solidFill>
                  <a:schemeClr val="dk2"/>
                </a:solidFill>
              </a:defRPr>
            </a:lvl8pPr>
            <a:lvl9pPr lvl="8" rtl="0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cbccfe6ba_0_130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485" name="Google Shape;485;g21cbccfe6ba_0_1308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g21cbccfe6ba_0_130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g21cbccfe6ba_0_130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g21cbccfe6ba_0_130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1cbccfe6ba_0_139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74" name="Google Shape;574;g21cbccfe6ba_0_1397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5" name="Google Shape;575;g21cbccfe6ba_0_139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600">
                <a:solidFill>
                  <a:schemeClr val="dk2"/>
                </a:solidFill>
              </a:defRPr>
            </a:lvl1pPr>
            <a:lvl2pPr lvl="1" rtl="0" algn="r">
              <a:buNone/>
              <a:defRPr sz="2600">
                <a:solidFill>
                  <a:schemeClr val="dk2"/>
                </a:solidFill>
              </a:defRPr>
            </a:lvl2pPr>
            <a:lvl3pPr lvl="2" rtl="0" algn="r">
              <a:buNone/>
              <a:defRPr sz="2600">
                <a:solidFill>
                  <a:schemeClr val="dk2"/>
                </a:solidFill>
              </a:defRPr>
            </a:lvl3pPr>
            <a:lvl4pPr lvl="3" rtl="0" algn="r">
              <a:buNone/>
              <a:defRPr sz="2600">
                <a:solidFill>
                  <a:schemeClr val="dk2"/>
                </a:solidFill>
              </a:defRPr>
            </a:lvl4pPr>
            <a:lvl5pPr lvl="4" rtl="0" algn="r">
              <a:buNone/>
              <a:defRPr sz="2600">
                <a:solidFill>
                  <a:schemeClr val="dk2"/>
                </a:solidFill>
              </a:defRPr>
            </a:lvl5pPr>
            <a:lvl6pPr lvl="5" rtl="0" algn="r">
              <a:buNone/>
              <a:defRPr sz="2600">
                <a:solidFill>
                  <a:schemeClr val="dk2"/>
                </a:solidFill>
              </a:defRPr>
            </a:lvl6pPr>
            <a:lvl7pPr lvl="6" rtl="0" algn="r">
              <a:buNone/>
              <a:defRPr sz="2600">
                <a:solidFill>
                  <a:schemeClr val="dk2"/>
                </a:solidFill>
              </a:defRPr>
            </a:lvl7pPr>
            <a:lvl8pPr lvl="7" rtl="0" algn="r">
              <a:buNone/>
              <a:defRPr sz="2600">
                <a:solidFill>
                  <a:schemeClr val="dk2"/>
                </a:solidFill>
              </a:defRPr>
            </a:lvl8pPr>
            <a:lvl9pPr lvl="8" rtl="0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1cbccfe6ba_0_147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649" name="Google Shape;649;g21cbccfe6ba_0_147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g21cbccfe6ba_0_147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g21cbccfe6ba_0_147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g21cbccfe6ba_0_147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1cbccfe6ba_0_193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39" name="Google Shape;739;g21cbccfe6ba_0_1936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0" name="Google Shape;740;g21cbccfe6ba_0_193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Relationship Id="rId5" Type="http://schemas.openxmlformats.org/officeDocument/2006/relationships/image" Target="../media/image30.png"/><Relationship Id="rId6" Type="http://schemas.openxmlformats.org/officeDocument/2006/relationships/image" Target="../media/image56.png"/><Relationship Id="rId7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43.png"/><Relationship Id="rId9" Type="http://schemas.openxmlformats.org/officeDocument/2006/relationships/image" Target="../media/image52.png"/><Relationship Id="rId15" Type="http://schemas.openxmlformats.org/officeDocument/2006/relationships/image" Target="../media/image44.png"/><Relationship Id="rId14" Type="http://schemas.openxmlformats.org/officeDocument/2006/relationships/image" Target="../media/image59.png"/><Relationship Id="rId17" Type="http://schemas.openxmlformats.org/officeDocument/2006/relationships/image" Target="../media/image57.png"/><Relationship Id="rId16" Type="http://schemas.openxmlformats.org/officeDocument/2006/relationships/image" Target="../media/image49.png"/><Relationship Id="rId5" Type="http://schemas.openxmlformats.org/officeDocument/2006/relationships/image" Target="../media/image64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8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9.png"/><Relationship Id="rId4" Type="http://schemas.openxmlformats.org/officeDocument/2006/relationships/image" Target="../media/image58.png"/><Relationship Id="rId5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Relationship Id="rId4" Type="http://schemas.openxmlformats.org/officeDocument/2006/relationships/image" Target="../media/image74.png"/><Relationship Id="rId5" Type="http://schemas.openxmlformats.org/officeDocument/2006/relationships/image" Target="../media/image6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1.png"/><Relationship Id="rId4" Type="http://schemas.openxmlformats.org/officeDocument/2006/relationships/image" Target="../media/image60.png"/><Relationship Id="rId5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Relationship Id="rId7" Type="http://schemas.openxmlformats.org/officeDocument/2006/relationships/image" Target="../media/image61.pn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"/>
          <p:cNvSpPr txBox="1"/>
          <p:nvPr>
            <p:ph type="ctrTitle"/>
          </p:nvPr>
        </p:nvSpPr>
        <p:spPr>
          <a:xfrm>
            <a:off x="1010324" y="7238900"/>
            <a:ext cx="82857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25" lIns="243825" spcFirstLastPara="1" rIns="243825" wrap="square" tIns="243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6236"/>
              <a:buFont typeface="Roboto Light"/>
              <a:buNone/>
            </a:pPr>
            <a:r>
              <a:rPr lang="en-US" sz="6952"/>
              <a:t>Invest in Kenya’s </a:t>
            </a:r>
            <a:r>
              <a:rPr lang="en-US" sz="6952">
                <a:latin typeface="Roboto Medium"/>
                <a:ea typeface="Roboto Medium"/>
                <a:cs typeface="Roboto Medium"/>
                <a:sym typeface="Roboto Medium"/>
              </a:rPr>
              <a:t>Affordable Housing Projects</a:t>
            </a:r>
            <a:endParaRPr sz="6952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823" name="Google Shape;823;p1"/>
          <p:cNvGrpSpPr/>
          <p:nvPr/>
        </p:nvGrpSpPr>
        <p:grpSpPr>
          <a:xfrm>
            <a:off x="19596909" y="509575"/>
            <a:ext cx="3942491" cy="1832700"/>
            <a:chOff x="19596909" y="509575"/>
            <a:chExt cx="3942491" cy="1832700"/>
          </a:xfrm>
        </p:grpSpPr>
        <p:pic>
          <p:nvPicPr>
            <p:cNvPr descr="Kenya flag on button Royalty Free Vector Image" id="824" name="Google Shape;824;p1"/>
            <p:cNvPicPr preferRelativeResize="0"/>
            <p:nvPr/>
          </p:nvPicPr>
          <p:blipFill rotWithShape="1">
            <a:blip r:embed="rId4">
              <a:alphaModFix/>
            </a:blip>
            <a:srcRect b="22016" l="15743" r="15267" t="15042"/>
            <a:stretch/>
          </p:blipFill>
          <p:spPr>
            <a:xfrm>
              <a:off x="19596909" y="523067"/>
              <a:ext cx="1832700" cy="1805700"/>
            </a:xfrm>
            <a:prstGeom prst="ellipse">
              <a:avLst/>
            </a:prstGeom>
            <a:noFill/>
            <a:ln cap="rnd" cmpd="sng" w="95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  <p:pic>
          <p:nvPicPr>
            <p:cNvPr id="825" name="Google Shape;825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706700" y="509575"/>
              <a:ext cx="1832700" cy="183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6" name="Google Shape;826;p1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827" name="Google Shape;827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g21cbccfe6ba_0_1678"/>
          <p:cNvGrpSpPr/>
          <p:nvPr/>
        </p:nvGrpSpPr>
        <p:grpSpPr>
          <a:xfrm>
            <a:off x="2125133" y="2054125"/>
            <a:ext cx="18386486" cy="1338538"/>
            <a:chOff x="3136809" y="1229195"/>
            <a:chExt cx="6007085" cy="838526"/>
          </a:xfrm>
        </p:grpSpPr>
        <p:sp>
          <p:nvSpPr>
            <p:cNvPr id="1028" name="Google Shape;1028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31" name="Google Shape;1031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Increasing trends in studio and student housing in urban areas </a:t>
              </a:r>
              <a:endParaRPr b="1" sz="3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2" name="Google Shape;1032;g21cbccfe6ba_0_1678"/>
          <p:cNvGrpSpPr/>
          <p:nvPr/>
        </p:nvGrpSpPr>
        <p:grpSpPr>
          <a:xfrm>
            <a:off x="2125305" y="3462769"/>
            <a:ext cx="18386486" cy="1338538"/>
            <a:chOff x="3136809" y="1229195"/>
            <a:chExt cx="6007085" cy="838526"/>
          </a:xfrm>
        </p:grpSpPr>
        <p:sp>
          <p:nvSpPr>
            <p:cNvPr id="1033" name="Google Shape;1033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36" name="Google Shape;1036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Low home ownership in Urban areas, at 21.3%</a:t>
              </a:r>
              <a:endParaRPr sz="3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g21cbccfe6ba_0_1678"/>
          <p:cNvGrpSpPr/>
          <p:nvPr/>
        </p:nvGrpSpPr>
        <p:grpSpPr>
          <a:xfrm>
            <a:off x="2124618" y="4871384"/>
            <a:ext cx="18386486" cy="1338538"/>
            <a:chOff x="3136809" y="1229195"/>
            <a:chExt cx="6007085" cy="838526"/>
          </a:xfrm>
        </p:grpSpPr>
        <p:sp>
          <p:nvSpPr>
            <p:cNvPr id="1038" name="Google Shape;1038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41" name="Google Shape;1041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Housing portal i.e. Boma Yangu to assist in identifying end buyer</a:t>
              </a:r>
              <a:endParaRPr sz="3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2" name="Google Shape;1042;g21cbccfe6ba_0_1678"/>
          <p:cNvGrpSpPr/>
          <p:nvPr/>
        </p:nvGrpSpPr>
        <p:grpSpPr>
          <a:xfrm>
            <a:off x="2125305" y="6279968"/>
            <a:ext cx="18386486" cy="1338538"/>
            <a:chOff x="3136809" y="1229195"/>
            <a:chExt cx="6007085" cy="838526"/>
          </a:xfrm>
        </p:grpSpPr>
        <p:sp>
          <p:nvSpPr>
            <p:cNvPr id="1043" name="Google Shape;1043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46" name="Google Shape;1046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Government’s priority  Program on affordable housing</a:t>
              </a:r>
              <a:endParaRPr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7" name="Google Shape;1047;g21cbccfe6ba_0_1678"/>
          <p:cNvGrpSpPr/>
          <p:nvPr/>
        </p:nvGrpSpPr>
        <p:grpSpPr>
          <a:xfrm>
            <a:off x="2125305" y="7688552"/>
            <a:ext cx="18386486" cy="1338538"/>
            <a:chOff x="3136809" y="1229195"/>
            <a:chExt cx="6007085" cy="838526"/>
          </a:xfrm>
        </p:grpSpPr>
        <p:sp>
          <p:nvSpPr>
            <p:cNvPr id="1048" name="Google Shape;1048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51" name="Google Shape;1051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Provision of land and bulk infrastructure by the Government</a:t>
              </a:r>
              <a:endParaRPr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2" name="Google Shape;1052;g21cbccfe6ba_0_1678"/>
          <p:cNvGrpSpPr/>
          <p:nvPr/>
        </p:nvGrpSpPr>
        <p:grpSpPr>
          <a:xfrm>
            <a:off x="2125305" y="9082637"/>
            <a:ext cx="18386486" cy="1338538"/>
            <a:chOff x="3136809" y="1229195"/>
            <a:chExt cx="6007085" cy="838526"/>
          </a:xfrm>
        </p:grpSpPr>
        <p:sp>
          <p:nvSpPr>
            <p:cNvPr id="1053" name="Google Shape;1053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06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56" name="Google Shape;1056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New Housing demand of 250,000 per year against a supply of 50,000 annual housing deficit.</a:t>
              </a:r>
              <a:endParaRPr b="1" sz="3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7" name="Google Shape;1057;g21cbccfe6ba_0_1678"/>
          <p:cNvSpPr txBox="1"/>
          <p:nvPr/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Market Potential</a:t>
            </a:r>
            <a:endParaRPr sz="59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1058" name="Google Shape;1058;g21cbccfe6ba_0_1678"/>
          <p:cNvGrpSpPr/>
          <p:nvPr/>
        </p:nvGrpSpPr>
        <p:grpSpPr>
          <a:xfrm>
            <a:off x="2125305" y="10507952"/>
            <a:ext cx="18386486" cy="1338538"/>
            <a:chOff x="3136809" y="1229195"/>
            <a:chExt cx="6007085" cy="838526"/>
          </a:xfrm>
        </p:grpSpPr>
        <p:sp>
          <p:nvSpPr>
            <p:cNvPr id="1059" name="Google Shape;1059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62" name="Google Shape;1062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Increased entry of Multinational corporations and retailers into the country puts a demand on commercial and industrial warehouses</a:t>
              </a:r>
              <a:endParaRPr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3" name="Google Shape;1063;g21cbccfe6ba_0_1678"/>
          <p:cNvGrpSpPr/>
          <p:nvPr/>
        </p:nvGrpSpPr>
        <p:grpSpPr>
          <a:xfrm>
            <a:off x="2125305" y="11902037"/>
            <a:ext cx="18386486" cy="1338538"/>
            <a:chOff x="3136809" y="1229195"/>
            <a:chExt cx="6007085" cy="838526"/>
          </a:xfrm>
        </p:grpSpPr>
        <p:sp>
          <p:nvSpPr>
            <p:cNvPr id="1064" name="Google Shape;1064;g21cbccfe6ba_0_1678"/>
            <p:cNvSpPr/>
            <p:nvPr/>
          </p:nvSpPr>
          <p:spPr>
            <a:xfrm>
              <a:off x="4276394" y="1229201"/>
              <a:ext cx="4867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g21cbccfe6ba_0_167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g21cbccfe6ba_0_1678"/>
            <p:cNvSpPr/>
            <p:nvPr/>
          </p:nvSpPr>
          <p:spPr>
            <a:xfrm>
              <a:off x="3136826" y="1229201"/>
              <a:ext cx="1049100" cy="83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lt1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06</a:t>
              </a:r>
              <a:endParaRPr sz="8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067" name="Google Shape;1067;g21cbccfe6ba_0_1678"/>
            <p:cNvSpPr/>
            <p:nvPr/>
          </p:nvSpPr>
          <p:spPr>
            <a:xfrm>
              <a:off x="4276132" y="1230721"/>
              <a:ext cx="4867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Roboto"/>
                  <a:ea typeface="Roboto"/>
                  <a:cs typeface="Roboto"/>
                  <a:sym typeface="Roboto"/>
                </a:rPr>
                <a:t>Infrastructure improvements has positioned Kenya as a regional hub hence the need for more residential, commercial and industrial warehouses</a:t>
              </a:r>
              <a:endParaRPr b="1" sz="3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2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Targeted Income Segment</a:t>
            </a:r>
            <a:endParaRPr/>
          </a:p>
        </p:txBody>
      </p:sp>
      <p:sp>
        <p:nvSpPr>
          <p:cNvPr id="1073" name="Google Shape;1073;p12"/>
          <p:cNvSpPr txBox="1"/>
          <p:nvPr/>
        </p:nvSpPr>
        <p:spPr>
          <a:xfrm>
            <a:off x="831200" y="1756934"/>
            <a:ext cx="221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Affordable housing is targeting 3 income segments;</a:t>
            </a:r>
            <a:endParaRPr b="0" i="0" sz="7500" u="none" cap="none" strike="noStrike">
              <a:solidFill>
                <a:srgbClr val="B02C2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74" name="Google Shape;1074;p12"/>
          <p:cNvSpPr txBox="1"/>
          <p:nvPr/>
        </p:nvSpPr>
        <p:spPr>
          <a:xfrm>
            <a:off x="1865562" y="4903341"/>
            <a:ext cx="776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5" name="Google Shape;1075;p12"/>
          <p:cNvGrpSpPr/>
          <p:nvPr/>
        </p:nvGrpSpPr>
        <p:grpSpPr>
          <a:xfrm>
            <a:off x="2724156" y="3387431"/>
            <a:ext cx="18962794" cy="8786982"/>
            <a:chOff x="886907" y="195805"/>
            <a:chExt cx="10428285" cy="4815840"/>
          </a:xfrm>
        </p:grpSpPr>
        <p:pic>
          <p:nvPicPr>
            <p:cNvPr id="1076" name="Google Shape;107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47872" y="195805"/>
              <a:ext cx="2496312" cy="173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7" name="Google Shape;107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83432" y="272005"/>
              <a:ext cx="2371344" cy="1630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8" name="Google Shape;1078;p12"/>
            <p:cNvSpPr/>
            <p:nvPr/>
          </p:nvSpPr>
          <p:spPr>
            <a:xfrm>
              <a:off x="3587358" y="277419"/>
              <a:ext cx="2365268" cy="1623146"/>
            </a:xfrm>
            <a:custGeom>
              <a:rect b="b" l="l" r="r" t="t"/>
              <a:pathLst>
                <a:path extrusionOk="0" h="1623146" w="2365268">
                  <a:moveTo>
                    <a:pt x="0" y="634991"/>
                  </a:moveTo>
                  <a:lnTo>
                    <a:pt x="1182634" y="0"/>
                  </a:lnTo>
                  <a:lnTo>
                    <a:pt x="2365268" y="634991"/>
                  </a:lnTo>
                  <a:lnTo>
                    <a:pt x="1777570" y="634991"/>
                  </a:lnTo>
                  <a:lnTo>
                    <a:pt x="1777570" y="1623146"/>
                  </a:lnTo>
                  <a:lnTo>
                    <a:pt x="587698" y="1623146"/>
                  </a:lnTo>
                  <a:lnTo>
                    <a:pt x="587698" y="634991"/>
                  </a:ln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FFFFFF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9" name="Google Shape;1079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53512" y="1207741"/>
              <a:ext cx="2496312" cy="173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0" name="Google Shape;1080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89072" y="1288005"/>
              <a:ext cx="2368296" cy="1627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1" name="Google Shape;1081;p12"/>
            <p:cNvSpPr/>
            <p:nvPr/>
          </p:nvSpPr>
          <p:spPr>
            <a:xfrm>
              <a:off x="2991737" y="1291401"/>
              <a:ext cx="2365268" cy="1623146"/>
            </a:xfrm>
            <a:custGeom>
              <a:rect b="b" l="l" r="r" t="t"/>
              <a:pathLst>
                <a:path extrusionOk="0" h="1623146" w="2365268">
                  <a:moveTo>
                    <a:pt x="0" y="634991"/>
                  </a:moveTo>
                  <a:lnTo>
                    <a:pt x="1182634" y="0"/>
                  </a:lnTo>
                  <a:lnTo>
                    <a:pt x="2365268" y="634991"/>
                  </a:lnTo>
                  <a:lnTo>
                    <a:pt x="1777570" y="634991"/>
                  </a:lnTo>
                  <a:lnTo>
                    <a:pt x="1777570" y="1623146"/>
                  </a:lnTo>
                  <a:lnTo>
                    <a:pt x="587698" y="1623146"/>
                  </a:lnTo>
                  <a:lnTo>
                    <a:pt x="587698" y="634991"/>
                  </a:lnTo>
                  <a:close/>
                </a:path>
              </a:pathLst>
            </a:custGeom>
            <a:solidFill>
              <a:srgbClr val="6AA84F"/>
            </a:solidFill>
            <a:ln cap="flat" cmpd="sng" w="9525">
              <a:solidFill>
                <a:srgbClr val="FFFFFF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2" name="Google Shape;108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56104" y="4904965"/>
              <a:ext cx="1161288" cy="106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3" name="Google Shape;1083;p12"/>
            <p:cNvSpPr/>
            <p:nvPr/>
          </p:nvSpPr>
          <p:spPr>
            <a:xfrm>
              <a:off x="3020826" y="3007121"/>
              <a:ext cx="1774566" cy="1012765"/>
            </a:xfrm>
            <a:custGeom>
              <a:rect b="b" l="l" r="r" t="t"/>
              <a:pathLst>
                <a:path extrusionOk="0" h="1012765" w="1774566">
                  <a:moveTo>
                    <a:pt x="1162461" y="0"/>
                  </a:moveTo>
                  <a:lnTo>
                    <a:pt x="1727494" y="0"/>
                  </a:lnTo>
                  <a:lnTo>
                    <a:pt x="1774566" y="25400"/>
                  </a:lnTo>
                  <a:lnTo>
                    <a:pt x="1187860" y="25400"/>
                  </a:lnTo>
                  <a:lnTo>
                    <a:pt x="1187860" y="1012765"/>
                  </a:lnTo>
                  <a:lnTo>
                    <a:pt x="0" y="1012765"/>
                  </a:lnTo>
                  <a:lnTo>
                    <a:pt x="0" y="987365"/>
                  </a:lnTo>
                  <a:lnTo>
                    <a:pt x="1162461" y="987365"/>
                  </a:lnTo>
                  <a:lnTo>
                    <a:pt x="116246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2"/>
            <p:cNvSpPr/>
            <p:nvPr/>
          </p:nvSpPr>
          <p:spPr>
            <a:xfrm>
              <a:off x="2434120" y="3007121"/>
              <a:ext cx="561306" cy="25400"/>
            </a:xfrm>
            <a:custGeom>
              <a:rect b="b" l="l" r="r" t="t"/>
              <a:pathLst>
                <a:path extrusionOk="0" h="25400" w="561306">
                  <a:moveTo>
                    <a:pt x="47072" y="0"/>
                  </a:moveTo>
                  <a:lnTo>
                    <a:pt x="561306" y="0"/>
                  </a:lnTo>
                  <a:lnTo>
                    <a:pt x="561306" y="25400"/>
                  </a:lnTo>
                  <a:lnTo>
                    <a:pt x="0" y="25400"/>
                  </a:lnTo>
                  <a:lnTo>
                    <a:pt x="47072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2"/>
            <p:cNvSpPr/>
            <p:nvPr/>
          </p:nvSpPr>
          <p:spPr>
            <a:xfrm>
              <a:off x="3017651" y="3007121"/>
              <a:ext cx="1790312" cy="1015940"/>
            </a:xfrm>
            <a:custGeom>
              <a:rect b="b" l="l" r="r" t="t"/>
              <a:pathLst>
                <a:path extrusionOk="0" h="1015940" w="1790312">
                  <a:moveTo>
                    <a:pt x="1723983" y="0"/>
                  </a:moveTo>
                  <a:lnTo>
                    <a:pt x="1737356" y="0"/>
                  </a:lnTo>
                  <a:lnTo>
                    <a:pt x="1790312" y="28575"/>
                  </a:lnTo>
                  <a:lnTo>
                    <a:pt x="1194210" y="28575"/>
                  </a:lnTo>
                  <a:lnTo>
                    <a:pt x="1194210" y="1015940"/>
                  </a:lnTo>
                  <a:lnTo>
                    <a:pt x="0" y="1015940"/>
                  </a:lnTo>
                  <a:lnTo>
                    <a:pt x="0" y="987365"/>
                  </a:lnTo>
                  <a:lnTo>
                    <a:pt x="6350" y="987365"/>
                  </a:lnTo>
                  <a:lnTo>
                    <a:pt x="6350" y="1009590"/>
                  </a:lnTo>
                  <a:lnTo>
                    <a:pt x="1187860" y="1009590"/>
                  </a:lnTo>
                  <a:lnTo>
                    <a:pt x="1187860" y="22225"/>
                  </a:lnTo>
                  <a:lnTo>
                    <a:pt x="1765170" y="22225"/>
                  </a:lnTo>
                  <a:lnTo>
                    <a:pt x="1723983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2"/>
            <p:cNvSpPr/>
            <p:nvPr/>
          </p:nvSpPr>
          <p:spPr>
            <a:xfrm>
              <a:off x="2421550" y="3007121"/>
              <a:ext cx="573876" cy="28575"/>
            </a:xfrm>
            <a:custGeom>
              <a:rect b="b" l="l" r="r" t="t"/>
              <a:pathLst>
                <a:path extrusionOk="0" h="28575" w="573876">
                  <a:moveTo>
                    <a:pt x="52956" y="0"/>
                  </a:moveTo>
                  <a:lnTo>
                    <a:pt x="66327" y="0"/>
                  </a:lnTo>
                  <a:lnTo>
                    <a:pt x="25140" y="22225"/>
                  </a:lnTo>
                  <a:lnTo>
                    <a:pt x="573876" y="22225"/>
                  </a:lnTo>
                  <a:lnTo>
                    <a:pt x="573876" y="28575"/>
                  </a:lnTo>
                  <a:lnTo>
                    <a:pt x="0" y="28575"/>
                  </a:lnTo>
                  <a:lnTo>
                    <a:pt x="52956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7" name="Google Shape;1087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05888" y="2364965"/>
              <a:ext cx="2365248" cy="1630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05888" y="2364965"/>
              <a:ext cx="2365248" cy="1630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9" name="Google Shape;1089;p12"/>
            <p:cNvSpPr/>
            <p:nvPr/>
          </p:nvSpPr>
          <p:spPr>
            <a:xfrm>
              <a:off x="2408720" y="2370047"/>
              <a:ext cx="2361272" cy="1624439"/>
            </a:xfrm>
            <a:custGeom>
              <a:rect b="b" l="l" r="r" t="t"/>
              <a:pathLst>
                <a:path extrusionOk="0" h="1624439" w="2361272">
                  <a:moveTo>
                    <a:pt x="0" y="637074"/>
                  </a:moveTo>
                  <a:lnTo>
                    <a:pt x="1180636" y="0"/>
                  </a:lnTo>
                  <a:lnTo>
                    <a:pt x="2361272" y="637074"/>
                  </a:lnTo>
                  <a:lnTo>
                    <a:pt x="1774567" y="637074"/>
                  </a:lnTo>
                  <a:lnTo>
                    <a:pt x="1774567" y="1624439"/>
                  </a:lnTo>
                  <a:lnTo>
                    <a:pt x="586705" y="1624439"/>
                  </a:lnTo>
                  <a:lnTo>
                    <a:pt x="586705" y="637074"/>
                  </a:lnTo>
                  <a:close/>
                </a:path>
              </a:pathLst>
            </a:custGeom>
            <a:solidFill>
              <a:srgbClr val="38761D"/>
            </a:solidFill>
            <a:ln cap="flat" cmpd="sng" w="9525">
              <a:solidFill>
                <a:srgbClr val="FFFFFF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2415525" y="3967063"/>
              <a:ext cx="1774566" cy="1012484"/>
            </a:xfrm>
            <a:custGeom>
              <a:rect b="b" l="l" r="r" t="t"/>
              <a:pathLst>
                <a:path extrusionOk="0" h="1012484" w="1774566">
                  <a:moveTo>
                    <a:pt x="1162461" y="0"/>
                  </a:moveTo>
                  <a:lnTo>
                    <a:pt x="1727419" y="0"/>
                  </a:lnTo>
                  <a:lnTo>
                    <a:pt x="1774566" y="25400"/>
                  </a:lnTo>
                  <a:lnTo>
                    <a:pt x="1187860" y="25400"/>
                  </a:lnTo>
                  <a:lnTo>
                    <a:pt x="1187860" y="1012484"/>
                  </a:lnTo>
                  <a:lnTo>
                    <a:pt x="0" y="1012484"/>
                  </a:lnTo>
                  <a:lnTo>
                    <a:pt x="0" y="987084"/>
                  </a:lnTo>
                  <a:lnTo>
                    <a:pt x="1162461" y="987084"/>
                  </a:lnTo>
                  <a:lnTo>
                    <a:pt x="116246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1828819" y="3967063"/>
              <a:ext cx="561306" cy="25400"/>
            </a:xfrm>
            <a:custGeom>
              <a:rect b="b" l="l" r="r" t="t"/>
              <a:pathLst>
                <a:path extrusionOk="0" h="25400" w="561306">
                  <a:moveTo>
                    <a:pt x="47147" y="0"/>
                  </a:moveTo>
                  <a:lnTo>
                    <a:pt x="561306" y="0"/>
                  </a:lnTo>
                  <a:lnTo>
                    <a:pt x="561306" y="25400"/>
                  </a:lnTo>
                  <a:lnTo>
                    <a:pt x="0" y="25400"/>
                  </a:lnTo>
                  <a:lnTo>
                    <a:pt x="47147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2412350" y="3967063"/>
              <a:ext cx="1790329" cy="1015659"/>
            </a:xfrm>
            <a:custGeom>
              <a:rect b="b" l="l" r="r" t="t"/>
              <a:pathLst>
                <a:path extrusionOk="0" h="1015659" w="1790329">
                  <a:moveTo>
                    <a:pt x="1723900" y="0"/>
                  </a:moveTo>
                  <a:lnTo>
                    <a:pt x="1737289" y="0"/>
                  </a:lnTo>
                  <a:lnTo>
                    <a:pt x="1790329" y="28575"/>
                  </a:lnTo>
                  <a:lnTo>
                    <a:pt x="1194210" y="28575"/>
                  </a:lnTo>
                  <a:lnTo>
                    <a:pt x="1194210" y="1015659"/>
                  </a:lnTo>
                  <a:lnTo>
                    <a:pt x="0" y="1015659"/>
                  </a:lnTo>
                  <a:lnTo>
                    <a:pt x="0" y="987084"/>
                  </a:lnTo>
                  <a:lnTo>
                    <a:pt x="6350" y="987084"/>
                  </a:lnTo>
                  <a:lnTo>
                    <a:pt x="6350" y="1009309"/>
                  </a:lnTo>
                  <a:lnTo>
                    <a:pt x="1187860" y="1009309"/>
                  </a:lnTo>
                  <a:lnTo>
                    <a:pt x="1187860" y="22225"/>
                  </a:lnTo>
                  <a:lnTo>
                    <a:pt x="1765154" y="22225"/>
                  </a:lnTo>
                  <a:lnTo>
                    <a:pt x="172390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1816232" y="3967063"/>
              <a:ext cx="573893" cy="28575"/>
            </a:xfrm>
            <a:custGeom>
              <a:rect b="b" l="l" r="r" t="t"/>
              <a:pathLst>
                <a:path extrusionOk="0" h="28575" w="573893">
                  <a:moveTo>
                    <a:pt x="53040" y="0"/>
                  </a:moveTo>
                  <a:lnTo>
                    <a:pt x="66427" y="0"/>
                  </a:lnTo>
                  <a:lnTo>
                    <a:pt x="25174" y="22225"/>
                  </a:lnTo>
                  <a:lnTo>
                    <a:pt x="573893" y="22225"/>
                  </a:lnTo>
                  <a:lnTo>
                    <a:pt x="573893" y="28575"/>
                  </a:lnTo>
                  <a:lnTo>
                    <a:pt x="0" y="28575"/>
                  </a:lnTo>
                  <a:lnTo>
                    <a:pt x="5304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4" name="Google Shape;1094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99336" y="3326101"/>
              <a:ext cx="2365248" cy="1630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5" name="Google Shape;1095;p12"/>
            <p:cNvSpPr/>
            <p:nvPr/>
          </p:nvSpPr>
          <p:spPr>
            <a:xfrm>
              <a:off x="1803419" y="3331002"/>
              <a:ext cx="2361272" cy="1623146"/>
            </a:xfrm>
            <a:custGeom>
              <a:rect b="b" l="l" r="r" t="t"/>
              <a:pathLst>
                <a:path extrusionOk="0" h="1623146" w="2361272">
                  <a:moveTo>
                    <a:pt x="0" y="636062"/>
                  </a:moveTo>
                  <a:lnTo>
                    <a:pt x="1180636" y="0"/>
                  </a:lnTo>
                  <a:lnTo>
                    <a:pt x="2361272" y="636062"/>
                  </a:lnTo>
                  <a:lnTo>
                    <a:pt x="1774567" y="636062"/>
                  </a:lnTo>
                  <a:lnTo>
                    <a:pt x="1774567" y="1623146"/>
                  </a:lnTo>
                  <a:lnTo>
                    <a:pt x="586705" y="1623146"/>
                  </a:lnTo>
                  <a:lnTo>
                    <a:pt x="586705" y="636062"/>
                  </a:lnTo>
                  <a:close/>
                </a:path>
              </a:pathLst>
            </a:custGeom>
            <a:solidFill>
              <a:srgbClr val="274E13"/>
            </a:solidFill>
            <a:ln cap="flat" cmpd="sng" w="9525">
              <a:solidFill>
                <a:srgbClr val="FFFFFF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6" name="Google Shape;1096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26432" y="1895573"/>
              <a:ext cx="6586728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7" name="Google Shape;1097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26432" y="1925494"/>
              <a:ext cx="6586728" cy="1011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Google Shape;1098;p12"/>
            <p:cNvSpPr/>
            <p:nvPr/>
          </p:nvSpPr>
          <p:spPr>
            <a:xfrm>
              <a:off x="4732034" y="1900565"/>
              <a:ext cx="6582395" cy="1006221"/>
            </a:xfrm>
            <a:custGeom>
              <a:rect b="b" l="l" r="r" t="t"/>
              <a:pathLst>
                <a:path extrusionOk="0" h="1006221" w="6582395">
                  <a:moveTo>
                    <a:pt x="0" y="0"/>
                  </a:moveTo>
                  <a:lnTo>
                    <a:pt x="6582395" y="0"/>
                  </a:lnTo>
                  <a:lnTo>
                    <a:pt x="6582395" y="1006221"/>
                  </a:lnTo>
                  <a:lnTo>
                    <a:pt x="0" y="100622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4471C4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9" name="Google Shape;1099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161536" y="2910557"/>
              <a:ext cx="7153656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61536" y="2910557"/>
              <a:ext cx="7153656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1" name="Google Shape;1101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161536" y="2940478"/>
              <a:ext cx="7153656" cy="1011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2" name="Google Shape;1102;p12"/>
            <p:cNvSpPr/>
            <p:nvPr/>
          </p:nvSpPr>
          <p:spPr>
            <a:xfrm>
              <a:off x="4164691" y="2914825"/>
              <a:ext cx="7149741" cy="1006221"/>
            </a:xfrm>
            <a:custGeom>
              <a:rect b="b" l="l" r="r" t="t"/>
              <a:pathLst>
                <a:path extrusionOk="0" h="1006221" w="7149741">
                  <a:moveTo>
                    <a:pt x="0" y="0"/>
                  </a:moveTo>
                  <a:lnTo>
                    <a:pt x="7149741" y="0"/>
                  </a:lnTo>
                  <a:lnTo>
                    <a:pt x="7149741" y="1006221"/>
                  </a:lnTo>
                  <a:lnTo>
                    <a:pt x="0" y="100622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4471C4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3" name="Google Shape;1103;p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54984" y="3945861"/>
              <a:ext cx="7760206" cy="1011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4" name="Google Shape;1104;p12"/>
            <p:cNvSpPr/>
            <p:nvPr/>
          </p:nvSpPr>
          <p:spPr>
            <a:xfrm>
              <a:off x="3559389" y="3947927"/>
              <a:ext cx="7755042" cy="1006221"/>
            </a:xfrm>
            <a:custGeom>
              <a:rect b="b" l="l" r="r" t="t"/>
              <a:pathLst>
                <a:path extrusionOk="0" h="1006221" w="7755042">
                  <a:moveTo>
                    <a:pt x="0" y="0"/>
                  </a:moveTo>
                  <a:lnTo>
                    <a:pt x="7755042" y="0"/>
                  </a:lnTo>
                  <a:lnTo>
                    <a:pt x="7755042" y="1006221"/>
                  </a:lnTo>
                  <a:lnTo>
                    <a:pt x="0" y="1006221"/>
                  </a:lnTo>
                  <a:close/>
                </a:path>
              </a:pathLst>
            </a:custGeom>
            <a:noFill/>
            <a:ln cap="flat" cmpd="sng" w="9525">
              <a:solidFill>
                <a:srgbClr val="D9EAD3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4857162" y="2325555"/>
              <a:ext cx="1508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Income Range: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6127320" y="2325555"/>
              <a:ext cx="1145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50,000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2"/>
            <p:cNvSpPr/>
            <p:nvPr/>
          </p:nvSpPr>
          <p:spPr>
            <a:xfrm>
              <a:off x="7034365" y="2325555"/>
              <a:ext cx="1128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7159194" y="2325555"/>
              <a:ext cx="12021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149,999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4305798" y="3364922"/>
              <a:ext cx="1508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Income Range: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5575957" y="3364922"/>
              <a:ext cx="4722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5976588" y="3364922"/>
              <a:ext cx="224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6144864" y="3364922"/>
              <a:ext cx="4491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,000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6483000" y="3364922"/>
              <a:ext cx="1128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6610001" y="3364922"/>
              <a:ext cx="10902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49,999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3668535" y="4389051"/>
              <a:ext cx="1508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Income Range: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4923682" y="4389051"/>
              <a:ext cx="6411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0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5406282" y="4389051"/>
              <a:ext cx="1128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5533282" y="4389051"/>
              <a:ext cx="4722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KES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5918904" y="4389051"/>
              <a:ext cx="1128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2"/>
            <p:cNvSpPr/>
            <p:nvPr/>
          </p:nvSpPr>
          <p:spPr>
            <a:xfrm>
              <a:off x="6018052" y="4389051"/>
              <a:ext cx="5055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9,999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886907" y="3962331"/>
              <a:ext cx="596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Roboto"/>
                <a:buNone/>
              </a:pPr>
              <a:r>
                <a:rPr i="0" lang="en-US" sz="3000" u="none" cap="none" strike="noStrike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Social</a:t>
              </a:r>
              <a:endParaRPr i="0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886907" y="2941250"/>
              <a:ext cx="8802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Roboto"/>
                <a:buNone/>
              </a:pPr>
              <a:r>
                <a:rPr i="0" lang="en-US" sz="3000" u="none" cap="none" strike="noStrike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Low cost</a:t>
              </a:r>
              <a:endParaRPr i="0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908882" y="1941507"/>
              <a:ext cx="14772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Roboto"/>
                <a:buNone/>
              </a:pPr>
              <a:r>
                <a:rPr i="0" lang="en-US" sz="3000" u="none" cap="none" strike="noStrike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Mortgage Gap  </a:t>
              </a:r>
              <a:endParaRPr i="0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908882" y="1030155"/>
              <a:ext cx="2225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Roboto"/>
                <a:buNone/>
              </a:pPr>
              <a:r>
                <a:rPr i="0" lang="en-US" sz="3000" u="none" cap="none" strike="noStrike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Middle  to High Income</a:t>
              </a:r>
              <a:endParaRPr i="0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125" name="Google Shape;1125;p1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342128" y="872461"/>
              <a:ext cx="5971032" cy="1011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12"/>
            <p:cNvSpPr/>
            <p:nvPr/>
          </p:nvSpPr>
          <p:spPr>
            <a:xfrm>
              <a:off x="5347729" y="877345"/>
              <a:ext cx="5967178" cy="1006221"/>
            </a:xfrm>
            <a:custGeom>
              <a:rect b="b" l="l" r="r" t="t"/>
              <a:pathLst>
                <a:path extrusionOk="0" h="1006221" w="5967178">
                  <a:moveTo>
                    <a:pt x="0" y="0"/>
                  </a:moveTo>
                  <a:lnTo>
                    <a:pt x="5967178" y="0"/>
                  </a:lnTo>
                  <a:lnTo>
                    <a:pt x="5967178" y="1006221"/>
                  </a:lnTo>
                  <a:lnTo>
                    <a:pt x="0" y="100622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D9EAD3"/>
              </a:solidFill>
              <a:prstDash val="solid"/>
              <a:miter lim="101600"/>
              <a:headEnd len="sm" w="sm" type="none"/>
              <a:tailEnd len="sm" w="sm" type="none"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5533192" y="1310570"/>
              <a:ext cx="1508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Income Range: </a:t>
              </a:r>
              <a:endParaRPr b="0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6788339" y="1310570"/>
              <a:ext cx="1376700" cy="2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44546A"/>
                  </a:solidFill>
                </a:rPr>
                <a:t>KES 150,000 +</a:t>
              </a:r>
              <a:endParaRPr b="1" i="0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10178578" y="4146212"/>
              <a:ext cx="564289" cy="407000"/>
            </a:xfrm>
            <a:custGeom>
              <a:rect b="b" l="l" r="r" t="t"/>
              <a:pathLst>
                <a:path extrusionOk="0" h="407000" w="564289">
                  <a:moveTo>
                    <a:pt x="549996" y="0"/>
                  </a:moveTo>
                  <a:lnTo>
                    <a:pt x="564289" y="15382"/>
                  </a:lnTo>
                  <a:lnTo>
                    <a:pt x="553338" y="21873"/>
                  </a:lnTo>
                  <a:lnTo>
                    <a:pt x="542385" y="28647"/>
                  </a:lnTo>
                  <a:lnTo>
                    <a:pt x="530878" y="36128"/>
                  </a:lnTo>
                  <a:lnTo>
                    <a:pt x="519554" y="43607"/>
                  </a:lnTo>
                  <a:lnTo>
                    <a:pt x="507860" y="51792"/>
                  </a:lnTo>
                  <a:lnTo>
                    <a:pt x="496166" y="60400"/>
                  </a:lnTo>
                  <a:lnTo>
                    <a:pt x="484472" y="69291"/>
                  </a:lnTo>
                  <a:lnTo>
                    <a:pt x="472407" y="78605"/>
                  </a:lnTo>
                  <a:lnTo>
                    <a:pt x="460155" y="88483"/>
                  </a:lnTo>
                  <a:lnTo>
                    <a:pt x="447904" y="98645"/>
                  </a:lnTo>
                  <a:lnTo>
                    <a:pt x="435467" y="109370"/>
                  </a:lnTo>
                  <a:lnTo>
                    <a:pt x="422659" y="120378"/>
                  </a:lnTo>
                  <a:lnTo>
                    <a:pt x="410037" y="131808"/>
                  </a:lnTo>
                  <a:lnTo>
                    <a:pt x="397043" y="143664"/>
                  </a:lnTo>
                  <a:lnTo>
                    <a:pt x="383680" y="156082"/>
                  </a:lnTo>
                  <a:lnTo>
                    <a:pt x="370501" y="168783"/>
                  </a:lnTo>
                  <a:lnTo>
                    <a:pt x="357507" y="181625"/>
                  </a:lnTo>
                  <a:lnTo>
                    <a:pt x="344884" y="194327"/>
                  </a:lnTo>
                  <a:lnTo>
                    <a:pt x="332262" y="207169"/>
                  </a:lnTo>
                  <a:lnTo>
                    <a:pt x="320568" y="219588"/>
                  </a:lnTo>
                  <a:lnTo>
                    <a:pt x="308874" y="232147"/>
                  </a:lnTo>
                  <a:lnTo>
                    <a:pt x="297923" y="244566"/>
                  </a:lnTo>
                  <a:lnTo>
                    <a:pt x="286970" y="256703"/>
                  </a:lnTo>
                  <a:lnTo>
                    <a:pt x="276575" y="268840"/>
                  </a:lnTo>
                  <a:lnTo>
                    <a:pt x="266738" y="280976"/>
                  </a:lnTo>
                  <a:lnTo>
                    <a:pt x="257086" y="292971"/>
                  </a:lnTo>
                  <a:lnTo>
                    <a:pt x="247990" y="304685"/>
                  </a:lnTo>
                  <a:lnTo>
                    <a:pt x="239266" y="316399"/>
                  </a:lnTo>
                  <a:lnTo>
                    <a:pt x="230727" y="327970"/>
                  </a:lnTo>
                  <a:lnTo>
                    <a:pt x="222745" y="339401"/>
                  </a:lnTo>
                  <a:lnTo>
                    <a:pt x="215320" y="350832"/>
                  </a:lnTo>
                  <a:lnTo>
                    <a:pt x="207896" y="362264"/>
                  </a:lnTo>
                  <a:lnTo>
                    <a:pt x="177825" y="377646"/>
                  </a:lnTo>
                  <a:lnTo>
                    <a:pt x="160562" y="386819"/>
                  </a:lnTo>
                  <a:lnTo>
                    <a:pt x="146269" y="394863"/>
                  </a:lnTo>
                  <a:lnTo>
                    <a:pt x="135133" y="401496"/>
                  </a:lnTo>
                  <a:lnTo>
                    <a:pt x="130677" y="404601"/>
                  </a:lnTo>
                  <a:lnTo>
                    <a:pt x="126778" y="407000"/>
                  </a:lnTo>
                  <a:lnTo>
                    <a:pt x="125294" y="403048"/>
                  </a:lnTo>
                  <a:lnTo>
                    <a:pt x="123624" y="398673"/>
                  </a:lnTo>
                  <a:lnTo>
                    <a:pt x="118611" y="387807"/>
                  </a:lnTo>
                  <a:lnTo>
                    <a:pt x="111930" y="374682"/>
                  </a:lnTo>
                  <a:lnTo>
                    <a:pt x="103948" y="359299"/>
                  </a:lnTo>
                  <a:lnTo>
                    <a:pt x="92439" y="339260"/>
                  </a:lnTo>
                  <a:lnTo>
                    <a:pt x="86314" y="328817"/>
                  </a:lnTo>
                  <a:lnTo>
                    <a:pt x="80374" y="319080"/>
                  </a:lnTo>
                  <a:lnTo>
                    <a:pt x="74434" y="310048"/>
                  </a:lnTo>
                  <a:lnTo>
                    <a:pt x="68866" y="301580"/>
                  </a:lnTo>
                  <a:lnTo>
                    <a:pt x="63111" y="294100"/>
                  </a:lnTo>
                  <a:lnTo>
                    <a:pt x="57727" y="287044"/>
                  </a:lnTo>
                  <a:lnTo>
                    <a:pt x="52160" y="280976"/>
                  </a:lnTo>
                  <a:lnTo>
                    <a:pt x="46961" y="275190"/>
                  </a:lnTo>
                  <a:lnTo>
                    <a:pt x="41765" y="270251"/>
                  </a:lnTo>
                  <a:lnTo>
                    <a:pt x="36196" y="266017"/>
                  </a:lnTo>
                  <a:lnTo>
                    <a:pt x="30442" y="261784"/>
                  </a:lnTo>
                  <a:lnTo>
                    <a:pt x="24687" y="258115"/>
                  </a:lnTo>
                  <a:lnTo>
                    <a:pt x="18748" y="255010"/>
                  </a:lnTo>
                  <a:lnTo>
                    <a:pt x="12808" y="252045"/>
                  </a:lnTo>
                  <a:lnTo>
                    <a:pt x="6497" y="249787"/>
                  </a:lnTo>
                  <a:lnTo>
                    <a:pt x="0" y="247953"/>
                  </a:lnTo>
                  <a:lnTo>
                    <a:pt x="5569" y="243579"/>
                  </a:lnTo>
                  <a:lnTo>
                    <a:pt x="10950" y="239628"/>
                  </a:lnTo>
                  <a:lnTo>
                    <a:pt x="16149" y="235958"/>
                  </a:lnTo>
                  <a:lnTo>
                    <a:pt x="21533" y="232289"/>
                  </a:lnTo>
                  <a:lnTo>
                    <a:pt x="26729" y="229325"/>
                  </a:lnTo>
                  <a:lnTo>
                    <a:pt x="31926" y="226503"/>
                  </a:lnTo>
                  <a:lnTo>
                    <a:pt x="36939" y="223821"/>
                  </a:lnTo>
                  <a:lnTo>
                    <a:pt x="42135" y="221281"/>
                  </a:lnTo>
                  <a:lnTo>
                    <a:pt x="47147" y="219447"/>
                  </a:lnTo>
                  <a:lnTo>
                    <a:pt x="52160" y="217612"/>
                  </a:lnTo>
                  <a:lnTo>
                    <a:pt x="56986" y="216060"/>
                  </a:lnTo>
                  <a:lnTo>
                    <a:pt x="61626" y="214931"/>
                  </a:lnTo>
                  <a:lnTo>
                    <a:pt x="66638" y="213943"/>
                  </a:lnTo>
                  <a:lnTo>
                    <a:pt x="71464" y="213237"/>
                  </a:lnTo>
                  <a:lnTo>
                    <a:pt x="75919" y="212814"/>
                  </a:lnTo>
                  <a:lnTo>
                    <a:pt x="80559" y="212673"/>
                  </a:lnTo>
                  <a:lnTo>
                    <a:pt x="82416" y="212673"/>
                  </a:lnTo>
                  <a:lnTo>
                    <a:pt x="84457" y="212814"/>
                  </a:lnTo>
                  <a:lnTo>
                    <a:pt x="86314" y="213237"/>
                  </a:lnTo>
                  <a:lnTo>
                    <a:pt x="88356" y="213519"/>
                  </a:lnTo>
                  <a:lnTo>
                    <a:pt x="92625" y="214931"/>
                  </a:lnTo>
                  <a:lnTo>
                    <a:pt x="96709" y="216624"/>
                  </a:lnTo>
                  <a:lnTo>
                    <a:pt x="100792" y="218882"/>
                  </a:lnTo>
                  <a:lnTo>
                    <a:pt x="105062" y="221704"/>
                  </a:lnTo>
                  <a:lnTo>
                    <a:pt x="109331" y="224950"/>
                  </a:lnTo>
                  <a:lnTo>
                    <a:pt x="113600" y="228760"/>
                  </a:lnTo>
                  <a:lnTo>
                    <a:pt x="118055" y="233135"/>
                  </a:lnTo>
                  <a:lnTo>
                    <a:pt x="122325" y="237792"/>
                  </a:lnTo>
                  <a:lnTo>
                    <a:pt x="126778" y="243155"/>
                  </a:lnTo>
                  <a:lnTo>
                    <a:pt x="131419" y="248801"/>
                  </a:lnTo>
                  <a:lnTo>
                    <a:pt x="136060" y="255292"/>
                  </a:lnTo>
                  <a:lnTo>
                    <a:pt x="140515" y="262207"/>
                  </a:lnTo>
                  <a:lnTo>
                    <a:pt x="145341" y="269404"/>
                  </a:lnTo>
                  <a:lnTo>
                    <a:pt x="149982" y="277166"/>
                  </a:lnTo>
                  <a:lnTo>
                    <a:pt x="162789" y="298757"/>
                  </a:lnTo>
                  <a:lnTo>
                    <a:pt x="171514" y="287750"/>
                  </a:lnTo>
                  <a:lnTo>
                    <a:pt x="180609" y="277025"/>
                  </a:lnTo>
                  <a:lnTo>
                    <a:pt x="190077" y="266017"/>
                  </a:lnTo>
                  <a:lnTo>
                    <a:pt x="199544" y="255151"/>
                  </a:lnTo>
                  <a:lnTo>
                    <a:pt x="209566" y="244285"/>
                  </a:lnTo>
                  <a:lnTo>
                    <a:pt x="219776" y="233559"/>
                  </a:lnTo>
                  <a:lnTo>
                    <a:pt x="230542" y="222692"/>
                  </a:lnTo>
                  <a:lnTo>
                    <a:pt x="241122" y="212108"/>
                  </a:lnTo>
                  <a:lnTo>
                    <a:pt x="252445" y="201383"/>
                  </a:lnTo>
                  <a:lnTo>
                    <a:pt x="263954" y="190657"/>
                  </a:lnTo>
                  <a:lnTo>
                    <a:pt x="275648" y="180214"/>
                  </a:lnTo>
                  <a:lnTo>
                    <a:pt x="287899" y="169489"/>
                  </a:lnTo>
                  <a:lnTo>
                    <a:pt x="300336" y="159046"/>
                  </a:lnTo>
                  <a:lnTo>
                    <a:pt x="312772" y="148462"/>
                  </a:lnTo>
                  <a:lnTo>
                    <a:pt x="326137" y="138018"/>
                  </a:lnTo>
                  <a:lnTo>
                    <a:pt x="339316" y="127576"/>
                  </a:lnTo>
                  <a:lnTo>
                    <a:pt x="352867" y="117273"/>
                  </a:lnTo>
                  <a:lnTo>
                    <a:pt x="366231" y="107395"/>
                  </a:lnTo>
                  <a:lnTo>
                    <a:pt x="379595" y="97798"/>
                  </a:lnTo>
                  <a:lnTo>
                    <a:pt x="392961" y="88483"/>
                  </a:lnTo>
                  <a:lnTo>
                    <a:pt x="406325" y="79594"/>
                  </a:lnTo>
                  <a:lnTo>
                    <a:pt x="419504" y="70843"/>
                  </a:lnTo>
                  <a:lnTo>
                    <a:pt x="432684" y="62235"/>
                  </a:lnTo>
                  <a:lnTo>
                    <a:pt x="445863" y="54050"/>
                  </a:lnTo>
                  <a:lnTo>
                    <a:pt x="459226" y="46287"/>
                  </a:lnTo>
                  <a:lnTo>
                    <a:pt x="472222" y="38668"/>
                  </a:lnTo>
                  <a:lnTo>
                    <a:pt x="485215" y="31471"/>
                  </a:lnTo>
                  <a:lnTo>
                    <a:pt x="498394" y="24697"/>
                  </a:lnTo>
                  <a:lnTo>
                    <a:pt x="511387" y="18063"/>
                  </a:lnTo>
                  <a:lnTo>
                    <a:pt x="524380" y="11713"/>
                  </a:lnTo>
                  <a:lnTo>
                    <a:pt x="537003" y="5644"/>
                  </a:lnTo>
                  <a:lnTo>
                    <a:pt x="549996" y="0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10178578" y="3182267"/>
              <a:ext cx="564289" cy="407000"/>
            </a:xfrm>
            <a:custGeom>
              <a:rect b="b" l="l" r="r" t="t"/>
              <a:pathLst>
                <a:path extrusionOk="0" h="407000" w="564289">
                  <a:moveTo>
                    <a:pt x="549996" y="0"/>
                  </a:moveTo>
                  <a:lnTo>
                    <a:pt x="564289" y="15382"/>
                  </a:lnTo>
                  <a:lnTo>
                    <a:pt x="553338" y="21875"/>
                  </a:lnTo>
                  <a:lnTo>
                    <a:pt x="542385" y="28648"/>
                  </a:lnTo>
                  <a:lnTo>
                    <a:pt x="530878" y="36128"/>
                  </a:lnTo>
                  <a:lnTo>
                    <a:pt x="519554" y="43607"/>
                  </a:lnTo>
                  <a:lnTo>
                    <a:pt x="507860" y="51792"/>
                  </a:lnTo>
                  <a:lnTo>
                    <a:pt x="496166" y="60401"/>
                  </a:lnTo>
                  <a:lnTo>
                    <a:pt x="484472" y="69291"/>
                  </a:lnTo>
                  <a:lnTo>
                    <a:pt x="472407" y="78606"/>
                  </a:lnTo>
                  <a:lnTo>
                    <a:pt x="460155" y="88485"/>
                  </a:lnTo>
                  <a:lnTo>
                    <a:pt x="447904" y="98645"/>
                  </a:lnTo>
                  <a:lnTo>
                    <a:pt x="435467" y="109371"/>
                  </a:lnTo>
                  <a:lnTo>
                    <a:pt x="422659" y="120379"/>
                  </a:lnTo>
                  <a:lnTo>
                    <a:pt x="410037" y="131810"/>
                  </a:lnTo>
                  <a:lnTo>
                    <a:pt x="397043" y="143664"/>
                  </a:lnTo>
                  <a:lnTo>
                    <a:pt x="383680" y="156083"/>
                  </a:lnTo>
                  <a:lnTo>
                    <a:pt x="370501" y="168783"/>
                  </a:lnTo>
                  <a:lnTo>
                    <a:pt x="357507" y="181625"/>
                  </a:lnTo>
                  <a:lnTo>
                    <a:pt x="344884" y="194327"/>
                  </a:lnTo>
                  <a:lnTo>
                    <a:pt x="332262" y="207169"/>
                  </a:lnTo>
                  <a:lnTo>
                    <a:pt x="320568" y="219588"/>
                  </a:lnTo>
                  <a:lnTo>
                    <a:pt x="308874" y="232149"/>
                  </a:lnTo>
                  <a:lnTo>
                    <a:pt x="297923" y="244566"/>
                  </a:lnTo>
                  <a:lnTo>
                    <a:pt x="286970" y="256704"/>
                  </a:lnTo>
                  <a:lnTo>
                    <a:pt x="276575" y="268840"/>
                  </a:lnTo>
                  <a:lnTo>
                    <a:pt x="266738" y="280977"/>
                  </a:lnTo>
                  <a:lnTo>
                    <a:pt x="257086" y="292973"/>
                  </a:lnTo>
                  <a:lnTo>
                    <a:pt x="247990" y="304686"/>
                  </a:lnTo>
                  <a:lnTo>
                    <a:pt x="239266" y="316399"/>
                  </a:lnTo>
                  <a:lnTo>
                    <a:pt x="230727" y="327971"/>
                  </a:lnTo>
                  <a:lnTo>
                    <a:pt x="222745" y="339403"/>
                  </a:lnTo>
                  <a:lnTo>
                    <a:pt x="215320" y="350833"/>
                  </a:lnTo>
                  <a:lnTo>
                    <a:pt x="207896" y="362264"/>
                  </a:lnTo>
                  <a:lnTo>
                    <a:pt x="177825" y="377646"/>
                  </a:lnTo>
                  <a:lnTo>
                    <a:pt x="160562" y="386819"/>
                  </a:lnTo>
                  <a:lnTo>
                    <a:pt x="146269" y="394864"/>
                  </a:lnTo>
                  <a:lnTo>
                    <a:pt x="135133" y="401497"/>
                  </a:lnTo>
                  <a:lnTo>
                    <a:pt x="130677" y="404601"/>
                  </a:lnTo>
                  <a:lnTo>
                    <a:pt x="126778" y="407000"/>
                  </a:lnTo>
                  <a:lnTo>
                    <a:pt x="125294" y="403049"/>
                  </a:lnTo>
                  <a:lnTo>
                    <a:pt x="123624" y="398673"/>
                  </a:lnTo>
                  <a:lnTo>
                    <a:pt x="118611" y="387807"/>
                  </a:lnTo>
                  <a:lnTo>
                    <a:pt x="111930" y="374683"/>
                  </a:lnTo>
                  <a:lnTo>
                    <a:pt x="103948" y="359301"/>
                  </a:lnTo>
                  <a:lnTo>
                    <a:pt x="92439" y="339260"/>
                  </a:lnTo>
                  <a:lnTo>
                    <a:pt x="86314" y="328817"/>
                  </a:lnTo>
                  <a:lnTo>
                    <a:pt x="80374" y="319080"/>
                  </a:lnTo>
                  <a:lnTo>
                    <a:pt x="74434" y="310048"/>
                  </a:lnTo>
                  <a:lnTo>
                    <a:pt x="68866" y="301581"/>
                  </a:lnTo>
                  <a:lnTo>
                    <a:pt x="63111" y="294101"/>
                  </a:lnTo>
                  <a:lnTo>
                    <a:pt x="57727" y="287046"/>
                  </a:lnTo>
                  <a:lnTo>
                    <a:pt x="52160" y="280977"/>
                  </a:lnTo>
                  <a:lnTo>
                    <a:pt x="46961" y="275191"/>
                  </a:lnTo>
                  <a:lnTo>
                    <a:pt x="41765" y="270251"/>
                  </a:lnTo>
                  <a:lnTo>
                    <a:pt x="36196" y="266018"/>
                  </a:lnTo>
                  <a:lnTo>
                    <a:pt x="30442" y="261784"/>
                  </a:lnTo>
                  <a:lnTo>
                    <a:pt x="24687" y="258115"/>
                  </a:lnTo>
                  <a:lnTo>
                    <a:pt x="18748" y="255010"/>
                  </a:lnTo>
                  <a:lnTo>
                    <a:pt x="12808" y="252047"/>
                  </a:lnTo>
                  <a:lnTo>
                    <a:pt x="6497" y="249789"/>
                  </a:lnTo>
                  <a:lnTo>
                    <a:pt x="0" y="247954"/>
                  </a:lnTo>
                  <a:lnTo>
                    <a:pt x="5569" y="243579"/>
                  </a:lnTo>
                  <a:lnTo>
                    <a:pt x="10950" y="239628"/>
                  </a:lnTo>
                  <a:lnTo>
                    <a:pt x="16149" y="235958"/>
                  </a:lnTo>
                  <a:lnTo>
                    <a:pt x="21533" y="232290"/>
                  </a:lnTo>
                  <a:lnTo>
                    <a:pt x="26729" y="229326"/>
                  </a:lnTo>
                  <a:lnTo>
                    <a:pt x="31926" y="226503"/>
                  </a:lnTo>
                  <a:lnTo>
                    <a:pt x="36939" y="223822"/>
                  </a:lnTo>
                  <a:lnTo>
                    <a:pt x="42135" y="221281"/>
                  </a:lnTo>
                  <a:lnTo>
                    <a:pt x="47147" y="219447"/>
                  </a:lnTo>
                  <a:lnTo>
                    <a:pt x="52160" y="217612"/>
                  </a:lnTo>
                  <a:lnTo>
                    <a:pt x="56986" y="216060"/>
                  </a:lnTo>
                  <a:lnTo>
                    <a:pt x="61626" y="214931"/>
                  </a:lnTo>
                  <a:lnTo>
                    <a:pt x="66638" y="213943"/>
                  </a:lnTo>
                  <a:lnTo>
                    <a:pt x="71464" y="213237"/>
                  </a:lnTo>
                  <a:lnTo>
                    <a:pt x="75919" y="212814"/>
                  </a:lnTo>
                  <a:lnTo>
                    <a:pt x="80559" y="212673"/>
                  </a:lnTo>
                  <a:lnTo>
                    <a:pt x="82416" y="212673"/>
                  </a:lnTo>
                  <a:lnTo>
                    <a:pt x="84457" y="212814"/>
                  </a:lnTo>
                  <a:lnTo>
                    <a:pt x="86314" y="213237"/>
                  </a:lnTo>
                  <a:lnTo>
                    <a:pt x="88356" y="213520"/>
                  </a:lnTo>
                  <a:lnTo>
                    <a:pt x="92625" y="214931"/>
                  </a:lnTo>
                  <a:lnTo>
                    <a:pt x="96709" y="216624"/>
                  </a:lnTo>
                  <a:lnTo>
                    <a:pt x="100792" y="218882"/>
                  </a:lnTo>
                  <a:lnTo>
                    <a:pt x="105062" y="221705"/>
                  </a:lnTo>
                  <a:lnTo>
                    <a:pt x="109331" y="224951"/>
                  </a:lnTo>
                  <a:lnTo>
                    <a:pt x="113600" y="228761"/>
                  </a:lnTo>
                  <a:lnTo>
                    <a:pt x="118055" y="233137"/>
                  </a:lnTo>
                  <a:lnTo>
                    <a:pt x="122325" y="237794"/>
                  </a:lnTo>
                  <a:lnTo>
                    <a:pt x="126778" y="243156"/>
                  </a:lnTo>
                  <a:lnTo>
                    <a:pt x="131419" y="248801"/>
                  </a:lnTo>
                  <a:lnTo>
                    <a:pt x="136060" y="255292"/>
                  </a:lnTo>
                  <a:lnTo>
                    <a:pt x="140515" y="262207"/>
                  </a:lnTo>
                  <a:lnTo>
                    <a:pt x="145341" y="269405"/>
                  </a:lnTo>
                  <a:lnTo>
                    <a:pt x="149982" y="277166"/>
                  </a:lnTo>
                  <a:lnTo>
                    <a:pt x="162789" y="298759"/>
                  </a:lnTo>
                  <a:lnTo>
                    <a:pt x="171514" y="287751"/>
                  </a:lnTo>
                  <a:lnTo>
                    <a:pt x="180609" y="277025"/>
                  </a:lnTo>
                  <a:lnTo>
                    <a:pt x="190077" y="266018"/>
                  </a:lnTo>
                  <a:lnTo>
                    <a:pt x="199544" y="255151"/>
                  </a:lnTo>
                  <a:lnTo>
                    <a:pt x="209566" y="244285"/>
                  </a:lnTo>
                  <a:lnTo>
                    <a:pt x="219776" y="233559"/>
                  </a:lnTo>
                  <a:lnTo>
                    <a:pt x="230542" y="222693"/>
                  </a:lnTo>
                  <a:lnTo>
                    <a:pt x="241122" y="212109"/>
                  </a:lnTo>
                  <a:lnTo>
                    <a:pt x="252445" y="201383"/>
                  </a:lnTo>
                  <a:lnTo>
                    <a:pt x="263954" y="190658"/>
                  </a:lnTo>
                  <a:lnTo>
                    <a:pt x="275648" y="180215"/>
                  </a:lnTo>
                  <a:lnTo>
                    <a:pt x="287899" y="169489"/>
                  </a:lnTo>
                  <a:lnTo>
                    <a:pt x="300336" y="159046"/>
                  </a:lnTo>
                  <a:lnTo>
                    <a:pt x="312772" y="148462"/>
                  </a:lnTo>
                  <a:lnTo>
                    <a:pt x="326137" y="138019"/>
                  </a:lnTo>
                  <a:lnTo>
                    <a:pt x="339316" y="127576"/>
                  </a:lnTo>
                  <a:lnTo>
                    <a:pt x="352867" y="117273"/>
                  </a:lnTo>
                  <a:lnTo>
                    <a:pt x="366231" y="107395"/>
                  </a:lnTo>
                  <a:lnTo>
                    <a:pt x="379595" y="97799"/>
                  </a:lnTo>
                  <a:lnTo>
                    <a:pt x="392961" y="88485"/>
                  </a:lnTo>
                  <a:lnTo>
                    <a:pt x="406325" y="79594"/>
                  </a:lnTo>
                  <a:lnTo>
                    <a:pt x="419504" y="70845"/>
                  </a:lnTo>
                  <a:lnTo>
                    <a:pt x="432684" y="62235"/>
                  </a:lnTo>
                  <a:lnTo>
                    <a:pt x="445863" y="54050"/>
                  </a:lnTo>
                  <a:lnTo>
                    <a:pt x="459226" y="46289"/>
                  </a:lnTo>
                  <a:lnTo>
                    <a:pt x="472222" y="38668"/>
                  </a:lnTo>
                  <a:lnTo>
                    <a:pt x="485215" y="31471"/>
                  </a:lnTo>
                  <a:lnTo>
                    <a:pt x="498394" y="24697"/>
                  </a:lnTo>
                  <a:lnTo>
                    <a:pt x="511387" y="18063"/>
                  </a:lnTo>
                  <a:lnTo>
                    <a:pt x="524380" y="11713"/>
                  </a:lnTo>
                  <a:lnTo>
                    <a:pt x="537003" y="5645"/>
                  </a:lnTo>
                  <a:lnTo>
                    <a:pt x="549996" y="0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2"/>
            <p:cNvSpPr/>
            <p:nvPr/>
          </p:nvSpPr>
          <p:spPr>
            <a:xfrm>
              <a:off x="10178578" y="2166548"/>
              <a:ext cx="564289" cy="407000"/>
            </a:xfrm>
            <a:custGeom>
              <a:rect b="b" l="l" r="r" t="t"/>
              <a:pathLst>
                <a:path extrusionOk="0" h="407000" w="564289">
                  <a:moveTo>
                    <a:pt x="549996" y="0"/>
                  </a:moveTo>
                  <a:lnTo>
                    <a:pt x="564289" y="15382"/>
                  </a:lnTo>
                  <a:lnTo>
                    <a:pt x="553338" y="21874"/>
                  </a:lnTo>
                  <a:lnTo>
                    <a:pt x="542385" y="28649"/>
                  </a:lnTo>
                  <a:lnTo>
                    <a:pt x="530878" y="36128"/>
                  </a:lnTo>
                  <a:lnTo>
                    <a:pt x="519554" y="43607"/>
                  </a:lnTo>
                  <a:lnTo>
                    <a:pt x="507860" y="51792"/>
                  </a:lnTo>
                  <a:lnTo>
                    <a:pt x="496166" y="60401"/>
                  </a:lnTo>
                  <a:lnTo>
                    <a:pt x="484472" y="69291"/>
                  </a:lnTo>
                  <a:lnTo>
                    <a:pt x="472407" y="78605"/>
                  </a:lnTo>
                  <a:lnTo>
                    <a:pt x="460155" y="88485"/>
                  </a:lnTo>
                  <a:lnTo>
                    <a:pt x="447904" y="98646"/>
                  </a:lnTo>
                  <a:lnTo>
                    <a:pt x="435467" y="109371"/>
                  </a:lnTo>
                  <a:lnTo>
                    <a:pt x="422659" y="120378"/>
                  </a:lnTo>
                  <a:lnTo>
                    <a:pt x="410037" y="131809"/>
                  </a:lnTo>
                  <a:lnTo>
                    <a:pt x="397043" y="143664"/>
                  </a:lnTo>
                  <a:lnTo>
                    <a:pt x="383680" y="156083"/>
                  </a:lnTo>
                  <a:lnTo>
                    <a:pt x="370501" y="168784"/>
                  </a:lnTo>
                  <a:lnTo>
                    <a:pt x="357507" y="181627"/>
                  </a:lnTo>
                  <a:lnTo>
                    <a:pt x="344884" y="194327"/>
                  </a:lnTo>
                  <a:lnTo>
                    <a:pt x="332262" y="207169"/>
                  </a:lnTo>
                  <a:lnTo>
                    <a:pt x="320568" y="219588"/>
                  </a:lnTo>
                  <a:lnTo>
                    <a:pt x="308874" y="232148"/>
                  </a:lnTo>
                  <a:lnTo>
                    <a:pt x="297923" y="244566"/>
                  </a:lnTo>
                  <a:lnTo>
                    <a:pt x="286970" y="256704"/>
                  </a:lnTo>
                  <a:lnTo>
                    <a:pt x="276575" y="268840"/>
                  </a:lnTo>
                  <a:lnTo>
                    <a:pt x="266738" y="280977"/>
                  </a:lnTo>
                  <a:lnTo>
                    <a:pt x="257086" y="292972"/>
                  </a:lnTo>
                  <a:lnTo>
                    <a:pt x="247990" y="304686"/>
                  </a:lnTo>
                  <a:lnTo>
                    <a:pt x="239266" y="316399"/>
                  </a:lnTo>
                  <a:lnTo>
                    <a:pt x="230727" y="327971"/>
                  </a:lnTo>
                  <a:lnTo>
                    <a:pt x="222745" y="339402"/>
                  </a:lnTo>
                  <a:lnTo>
                    <a:pt x="215320" y="350832"/>
                  </a:lnTo>
                  <a:lnTo>
                    <a:pt x="207896" y="362264"/>
                  </a:lnTo>
                  <a:lnTo>
                    <a:pt x="177825" y="377646"/>
                  </a:lnTo>
                  <a:lnTo>
                    <a:pt x="160562" y="386819"/>
                  </a:lnTo>
                  <a:lnTo>
                    <a:pt x="146269" y="394863"/>
                  </a:lnTo>
                  <a:lnTo>
                    <a:pt x="135133" y="401496"/>
                  </a:lnTo>
                  <a:lnTo>
                    <a:pt x="130677" y="404601"/>
                  </a:lnTo>
                  <a:lnTo>
                    <a:pt x="126778" y="407000"/>
                  </a:lnTo>
                  <a:lnTo>
                    <a:pt x="125294" y="403048"/>
                  </a:lnTo>
                  <a:lnTo>
                    <a:pt x="123624" y="398673"/>
                  </a:lnTo>
                  <a:lnTo>
                    <a:pt x="118611" y="387807"/>
                  </a:lnTo>
                  <a:lnTo>
                    <a:pt x="111930" y="374683"/>
                  </a:lnTo>
                  <a:lnTo>
                    <a:pt x="103948" y="359301"/>
                  </a:lnTo>
                  <a:lnTo>
                    <a:pt x="92439" y="339261"/>
                  </a:lnTo>
                  <a:lnTo>
                    <a:pt x="86314" y="328818"/>
                  </a:lnTo>
                  <a:lnTo>
                    <a:pt x="80374" y="319080"/>
                  </a:lnTo>
                  <a:lnTo>
                    <a:pt x="74434" y="310047"/>
                  </a:lnTo>
                  <a:lnTo>
                    <a:pt x="68866" y="301580"/>
                  </a:lnTo>
                  <a:lnTo>
                    <a:pt x="63111" y="294101"/>
                  </a:lnTo>
                  <a:lnTo>
                    <a:pt x="57727" y="287045"/>
                  </a:lnTo>
                  <a:lnTo>
                    <a:pt x="52160" y="280977"/>
                  </a:lnTo>
                  <a:lnTo>
                    <a:pt x="46961" y="275191"/>
                  </a:lnTo>
                  <a:lnTo>
                    <a:pt x="41765" y="270251"/>
                  </a:lnTo>
                  <a:lnTo>
                    <a:pt x="36196" y="266018"/>
                  </a:lnTo>
                  <a:lnTo>
                    <a:pt x="30442" y="261784"/>
                  </a:lnTo>
                  <a:lnTo>
                    <a:pt x="24687" y="258115"/>
                  </a:lnTo>
                  <a:lnTo>
                    <a:pt x="18748" y="255010"/>
                  </a:lnTo>
                  <a:lnTo>
                    <a:pt x="12808" y="252047"/>
                  </a:lnTo>
                  <a:lnTo>
                    <a:pt x="6497" y="249789"/>
                  </a:lnTo>
                  <a:lnTo>
                    <a:pt x="0" y="247953"/>
                  </a:lnTo>
                  <a:lnTo>
                    <a:pt x="5569" y="243580"/>
                  </a:lnTo>
                  <a:lnTo>
                    <a:pt x="10950" y="239627"/>
                  </a:lnTo>
                  <a:lnTo>
                    <a:pt x="16149" y="235958"/>
                  </a:lnTo>
                  <a:lnTo>
                    <a:pt x="21533" y="232289"/>
                  </a:lnTo>
                  <a:lnTo>
                    <a:pt x="26729" y="229325"/>
                  </a:lnTo>
                  <a:lnTo>
                    <a:pt x="31926" y="226503"/>
                  </a:lnTo>
                  <a:lnTo>
                    <a:pt x="36939" y="223822"/>
                  </a:lnTo>
                  <a:lnTo>
                    <a:pt x="42135" y="221281"/>
                  </a:lnTo>
                  <a:lnTo>
                    <a:pt x="47147" y="219447"/>
                  </a:lnTo>
                  <a:lnTo>
                    <a:pt x="52160" y="217612"/>
                  </a:lnTo>
                  <a:lnTo>
                    <a:pt x="56986" y="216060"/>
                  </a:lnTo>
                  <a:lnTo>
                    <a:pt x="61626" y="214931"/>
                  </a:lnTo>
                  <a:lnTo>
                    <a:pt x="66638" y="213943"/>
                  </a:lnTo>
                  <a:lnTo>
                    <a:pt x="71464" y="213238"/>
                  </a:lnTo>
                  <a:lnTo>
                    <a:pt x="75919" y="212814"/>
                  </a:lnTo>
                  <a:lnTo>
                    <a:pt x="80559" y="212673"/>
                  </a:lnTo>
                  <a:lnTo>
                    <a:pt x="82416" y="212673"/>
                  </a:lnTo>
                  <a:lnTo>
                    <a:pt x="84457" y="212814"/>
                  </a:lnTo>
                  <a:lnTo>
                    <a:pt x="86314" y="213238"/>
                  </a:lnTo>
                  <a:lnTo>
                    <a:pt x="88356" y="213520"/>
                  </a:lnTo>
                  <a:lnTo>
                    <a:pt x="92625" y="214931"/>
                  </a:lnTo>
                  <a:lnTo>
                    <a:pt x="96709" y="216625"/>
                  </a:lnTo>
                  <a:lnTo>
                    <a:pt x="100792" y="218882"/>
                  </a:lnTo>
                  <a:lnTo>
                    <a:pt x="105062" y="221705"/>
                  </a:lnTo>
                  <a:lnTo>
                    <a:pt x="109331" y="224951"/>
                  </a:lnTo>
                  <a:lnTo>
                    <a:pt x="113600" y="228761"/>
                  </a:lnTo>
                  <a:lnTo>
                    <a:pt x="118055" y="233136"/>
                  </a:lnTo>
                  <a:lnTo>
                    <a:pt x="122325" y="237793"/>
                  </a:lnTo>
                  <a:lnTo>
                    <a:pt x="126778" y="243155"/>
                  </a:lnTo>
                  <a:lnTo>
                    <a:pt x="131419" y="248800"/>
                  </a:lnTo>
                  <a:lnTo>
                    <a:pt x="136060" y="255293"/>
                  </a:lnTo>
                  <a:lnTo>
                    <a:pt x="140515" y="262208"/>
                  </a:lnTo>
                  <a:lnTo>
                    <a:pt x="145341" y="269405"/>
                  </a:lnTo>
                  <a:lnTo>
                    <a:pt x="149982" y="277166"/>
                  </a:lnTo>
                  <a:lnTo>
                    <a:pt x="162789" y="298759"/>
                  </a:lnTo>
                  <a:lnTo>
                    <a:pt x="171514" y="287750"/>
                  </a:lnTo>
                  <a:lnTo>
                    <a:pt x="180609" y="277025"/>
                  </a:lnTo>
                  <a:lnTo>
                    <a:pt x="190077" y="266018"/>
                  </a:lnTo>
                  <a:lnTo>
                    <a:pt x="199544" y="255150"/>
                  </a:lnTo>
                  <a:lnTo>
                    <a:pt x="209566" y="244284"/>
                  </a:lnTo>
                  <a:lnTo>
                    <a:pt x="219776" y="233559"/>
                  </a:lnTo>
                  <a:lnTo>
                    <a:pt x="230542" y="222693"/>
                  </a:lnTo>
                  <a:lnTo>
                    <a:pt x="241122" y="212109"/>
                  </a:lnTo>
                  <a:lnTo>
                    <a:pt x="252445" y="201383"/>
                  </a:lnTo>
                  <a:lnTo>
                    <a:pt x="263954" y="190657"/>
                  </a:lnTo>
                  <a:lnTo>
                    <a:pt x="275648" y="180214"/>
                  </a:lnTo>
                  <a:lnTo>
                    <a:pt x="287899" y="169489"/>
                  </a:lnTo>
                  <a:lnTo>
                    <a:pt x="300336" y="159046"/>
                  </a:lnTo>
                  <a:lnTo>
                    <a:pt x="312772" y="148461"/>
                  </a:lnTo>
                  <a:lnTo>
                    <a:pt x="326137" y="138018"/>
                  </a:lnTo>
                  <a:lnTo>
                    <a:pt x="339316" y="127575"/>
                  </a:lnTo>
                  <a:lnTo>
                    <a:pt x="352867" y="117273"/>
                  </a:lnTo>
                  <a:lnTo>
                    <a:pt x="366231" y="107395"/>
                  </a:lnTo>
                  <a:lnTo>
                    <a:pt x="379595" y="97799"/>
                  </a:lnTo>
                  <a:lnTo>
                    <a:pt x="392961" y="88485"/>
                  </a:lnTo>
                  <a:lnTo>
                    <a:pt x="406325" y="79593"/>
                  </a:lnTo>
                  <a:lnTo>
                    <a:pt x="419504" y="70844"/>
                  </a:lnTo>
                  <a:lnTo>
                    <a:pt x="432684" y="62235"/>
                  </a:lnTo>
                  <a:lnTo>
                    <a:pt x="445863" y="54050"/>
                  </a:lnTo>
                  <a:lnTo>
                    <a:pt x="459226" y="46289"/>
                  </a:lnTo>
                  <a:lnTo>
                    <a:pt x="472222" y="38667"/>
                  </a:lnTo>
                  <a:lnTo>
                    <a:pt x="485215" y="31471"/>
                  </a:lnTo>
                  <a:lnTo>
                    <a:pt x="498394" y="24696"/>
                  </a:lnTo>
                  <a:lnTo>
                    <a:pt x="511387" y="18064"/>
                  </a:lnTo>
                  <a:lnTo>
                    <a:pt x="524380" y="11713"/>
                  </a:lnTo>
                  <a:lnTo>
                    <a:pt x="537003" y="5645"/>
                  </a:lnTo>
                  <a:lnTo>
                    <a:pt x="549996" y="0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2"/>
            <p:cNvSpPr/>
            <p:nvPr/>
          </p:nvSpPr>
          <p:spPr>
            <a:xfrm>
              <a:off x="10178578" y="1132481"/>
              <a:ext cx="564289" cy="407001"/>
            </a:xfrm>
            <a:custGeom>
              <a:rect b="b" l="l" r="r" t="t"/>
              <a:pathLst>
                <a:path extrusionOk="0" h="407001" w="564289">
                  <a:moveTo>
                    <a:pt x="549996" y="0"/>
                  </a:moveTo>
                  <a:lnTo>
                    <a:pt x="564289" y="15382"/>
                  </a:lnTo>
                  <a:lnTo>
                    <a:pt x="553338" y="21875"/>
                  </a:lnTo>
                  <a:lnTo>
                    <a:pt x="542385" y="28649"/>
                  </a:lnTo>
                  <a:lnTo>
                    <a:pt x="530878" y="36128"/>
                  </a:lnTo>
                  <a:lnTo>
                    <a:pt x="519554" y="43607"/>
                  </a:lnTo>
                  <a:lnTo>
                    <a:pt x="507860" y="51792"/>
                  </a:lnTo>
                  <a:lnTo>
                    <a:pt x="496166" y="60401"/>
                  </a:lnTo>
                  <a:lnTo>
                    <a:pt x="484472" y="69291"/>
                  </a:lnTo>
                  <a:lnTo>
                    <a:pt x="472407" y="78605"/>
                  </a:lnTo>
                  <a:lnTo>
                    <a:pt x="460155" y="88485"/>
                  </a:lnTo>
                  <a:lnTo>
                    <a:pt x="447904" y="98646"/>
                  </a:lnTo>
                  <a:lnTo>
                    <a:pt x="435467" y="109371"/>
                  </a:lnTo>
                  <a:lnTo>
                    <a:pt x="422659" y="120378"/>
                  </a:lnTo>
                  <a:lnTo>
                    <a:pt x="410037" y="131809"/>
                  </a:lnTo>
                  <a:lnTo>
                    <a:pt x="397043" y="143664"/>
                  </a:lnTo>
                  <a:lnTo>
                    <a:pt x="383680" y="156083"/>
                  </a:lnTo>
                  <a:lnTo>
                    <a:pt x="370501" y="168784"/>
                  </a:lnTo>
                  <a:lnTo>
                    <a:pt x="357507" y="181627"/>
                  </a:lnTo>
                  <a:lnTo>
                    <a:pt x="344884" y="194328"/>
                  </a:lnTo>
                  <a:lnTo>
                    <a:pt x="332262" y="207170"/>
                  </a:lnTo>
                  <a:lnTo>
                    <a:pt x="320568" y="219588"/>
                  </a:lnTo>
                  <a:lnTo>
                    <a:pt x="308874" y="232148"/>
                  </a:lnTo>
                  <a:lnTo>
                    <a:pt x="297923" y="244568"/>
                  </a:lnTo>
                  <a:lnTo>
                    <a:pt x="286970" y="256704"/>
                  </a:lnTo>
                  <a:lnTo>
                    <a:pt x="276575" y="268840"/>
                  </a:lnTo>
                  <a:lnTo>
                    <a:pt x="266738" y="280977"/>
                  </a:lnTo>
                  <a:lnTo>
                    <a:pt x="257086" y="292972"/>
                  </a:lnTo>
                  <a:lnTo>
                    <a:pt x="247990" y="304686"/>
                  </a:lnTo>
                  <a:lnTo>
                    <a:pt x="239266" y="316399"/>
                  </a:lnTo>
                  <a:lnTo>
                    <a:pt x="230727" y="327971"/>
                  </a:lnTo>
                  <a:lnTo>
                    <a:pt x="222745" y="339403"/>
                  </a:lnTo>
                  <a:lnTo>
                    <a:pt x="215320" y="350834"/>
                  </a:lnTo>
                  <a:lnTo>
                    <a:pt x="207896" y="362264"/>
                  </a:lnTo>
                  <a:lnTo>
                    <a:pt x="177825" y="377646"/>
                  </a:lnTo>
                  <a:lnTo>
                    <a:pt x="160562" y="386819"/>
                  </a:lnTo>
                  <a:lnTo>
                    <a:pt x="146269" y="394863"/>
                  </a:lnTo>
                  <a:lnTo>
                    <a:pt x="135133" y="401496"/>
                  </a:lnTo>
                  <a:lnTo>
                    <a:pt x="130677" y="404602"/>
                  </a:lnTo>
                  <a:lnTo>
                    <a:pt x="126778" y="407001"/>
                  </a:lnTo>
                  <a:lnTo>
                    <a:pt x="125294" y="403048"/>
                  </a:lnTo>
                  <a:lnTo>
                    <a:pt x="123624" y="398673"/>
                  </a:lnTo>
                  <a:lnTo>
                    <a:pt x="118611" y="387807"/>
                  </a:lnTo>
                  <a:lnTo>
                    <a:pt x="111930" y="374683"/>
                  </a:lnTo>
                  <a:lnTo>
                    <a:pt x="103948" y="359301"/>
                  </a:lnTo>
                  <a:lnTo>
                    <a:pt x="92439" y="339261"/>
                  </a:lnTo>
                  <a:lnTo>
                    <a:pt x="86314" y="328818"/>
                  </a:lnTo>
                  <a:lnTo>
                    <a:pt x="80374" y="319080"/>
                  </a:lnTo>
                  <a:lnTo>
                    <a:pt x="74434" y="310049"/>
                  </a:lnTo>
                  <a:lnTo>
                    <a:pt x="68866" y="301580"/>
                  </a:lnTo>
                  <a:lnTo>
                    <a:pt x="63111" y="294101"/>
                  </a:lnTo>
                  <a:lnTo>
                    <a:pt x="57727" y="287045"/>
                  </a:lnTo>
                  <a:lnTo>
                    <a:pt x="52160" y="280977"/>
                  </a:lnTo>
                  <a:lnTo>
                    <a:pt x="46961" y="275191"/>
                  </a:lnTo>
                  <a:lnTo>
                    <a:pt x="41765" y="270252"/>
                  </a:lnTo>
                  <a:lnTo>
                    <a:pt x="36196" y="266018"/>
                  </a:lnTo>
                  <a:lnTo>
                    <a:pt x="30442" y="261784"/>
                  </a:lnTo>
                  <a:lnTo>
                    <a:pt x="24687" y="258115"/>
                  </a:lnTo>
                  <a:lnTo>
                    <a:pt x="18748" y="255010"/>
                  </a:lnTo>
                  <a:lnTo>
                    <a:pt x="12808" y="252047"/>
                  </a:lnTo>
                  <a:lnTo>
                    <a:pt x="6497" y="249789"/>
                  </a:lnTo>
                  <a:lnTo>
                    <a:pt x="0" y="247953"/>
                  </a:lnTo>
                  <a:lnTo>
                    <a:pt x="5569" y="243580"/>
                  </a:lnTo>
                  <a:lnTo>
                    <a:pt x="10950" y="239627"/>
                  </a:lnTo>
                  <a:lnTo>
                    <a:pt x="16149" y="235958"/>
                  </a:lnTo>
                  <a:lnTo>
                    <a:pt x="21533" y="232289"/>
                  </a:lnTo>
                  <a:lnTo>
                    <a:pt x="26729" y="229325"/>
                  </a:lnTo>
                  <a:lnTo>
                    <a:pt x="31926" y="226503"/>
                  </a:lnTo>
                  <a:lnTo>
                    <a:pt x="36939" y="223822"/>
                  </a:lnTo>
                  <a:lnTo>
                    <a:pt x="42135" y="221282"/>
                  </a:lnTo>
                  <a:lnTo>
                    <a:pt x="47147" y="219447"/>
                  </a:lnTo>
                  <a:lnTo>
                    <a:pt x="52160" y="217612"/>
                  </a:lnTo>
                  <a:lnTo>
                    <a:pt x="56986" y="216060"/>
                  </a:lnTo>
                  <a:lnTo>
                    <a:pt x="61626" y="214931"/>
                  </a:lnTo>
                  <a:lnTo>
                    <a:pt x="66638" y="213943"/>
                  </a:lnTo>
                  <a:lnTo>
                    <a:pt x="71464" y="213238"/>
                  </a:lnTo>
                  <a:lnTo>
                    <a:pt x="75919" y="212814"/>
                  </a:lnTo>
                  <a:lnTo>
                    <a:pt x="80559" y="212673"/>
                  </a:lnTo>
                  <a:lnTo>
                    <a:pt x="82416" y="212673"/>
                  </a:lnTo>
                  <a:lnTo>
                    <a:pt x="84457" y="212814"/>
                  </a:lnTo>
                  <a:lnTo>
                    <a:pt x="86314" y="213238"/>
                  </a:lnTo>
                  <a:lnTo>
                    <a:pt x="88356" y="213520"/>
                  </a:lnTo>
                  <a:lnTo>
                    <a:pt x="92625" y="214931"/>
                  </a:lnTo>
                  <a:lnTo>
                    <a:pt x="96709" y="216625"/>
                  </a:lnTo>
                  <a:lnTo>
                    <a:pt x="100792" y="218883"/>
                  </a:lnTo>
                  <a:lnTo>
                    <a:pt x="105062" y="221705"/>
                  </a:lnTo>
                  <a:lnTo>
                    <a:pt x="109331" y="224951"/>
                  </a:lnTo>
                  <a:lnTo>
                    <a:pt x="113600" y="228761"/>
                  </a:lnTo>
                  <a:lnTo>
                    <a:pt x="118055" y="233137"/>
                  </a:lnTo>
                  <a:lnTo>
                    <a:pt x="122325" y="237794"/>
                  </a:lnTo>
                  <a:lnTo>
                    <a:pt x="126778" y="243155"/>
                  </a:lnTo>
                  <a:lnTo>
                    <a:pt x="131419" y="248801"/>
                  </a:lnTo>
                  <a:lnTo>
                    <a:pt x="136060" y="255293"/>
                  </a:lnTo>
                  <a:lnTo>
                    <a:pt x="140515" y="262208"/>
                  </a:lnTo>
                  <a:lnTo>
                    <a:pt x="145341" y="269405"/>
                  </a:lnTo>
                  <a:lnTo>
                    <a:pt x="149982" y="277166"/>
                  </a:lnTo>
                  <a:lnTo>
                    <a:pt x="162789" y="298759"/>
                  </a:lnTo>
                  <a:lnTo>
                    <a:pt x="171514" y="287750"/>
                  </a:lnTo>
                  <a:lnTo>
                    <a:pt x="180609" y="277025"/>
                  </a:lnTo>
                  <a:lnTo>
                    <a:pt x="190077" y="266018"/>
                  </a:lnTo>
                  <a:lnTo>
                    <a:pt x="199544" y="255152"/>
                  </a:lnTo>
                  <a:lnTo>
                    <a:pt x="209566" y="244284"/>
                  </a:lnTo>
                  <a:lnTo>
                    <a:pt x="219776" y="233559"/>
                  </a:lnTo>
                  <a:lnTo>
                    <a:pt x="230542" y="222693"/>
                  </a:lnTo>
                  <a:lnTo>
                    <a:pt x="241122" y="212109"/>
                  </a:lnTo>
                  <a:lnTo>
                    <a:pt x="252445" y="201384"/>
                  </a:lnTo>
                  <a:lnTo>
                    <a:pt x="263954" y="190657"/>
                  </a:lnTo>
                  <a:lnTo>
                    <a:pt x="275648" y="180214"/>
                  </a:lnTo>
                  <a:lnTo>
                    <a:pt x="287899" y="169489"/>
                  </a:lnTo>
                  <a:lnTo>
                    <a:pt x="300336" y="159046"/>
                  </a:lnTo>
                  <a:lnTo>
                    <a:pt x="312772" y="148462"/>
                  </a:lnTo>
                  <a:lnTo>
                    <a:pt x="326137" y="138018"/>
                  </a:lnTo>
                  <a:lnTo>
                    <a:pt x="339316" y="127575"/>
                  </a:lnTo>
                  <a:lnTo>
                    <a:pt x="352867" y="117274"/>
                  </a:lnTo>
                  <a:lnTo>
                    <a:pt x="366231" y="107395"/>
                  </a:lnTo>
                  <a:lnTo>
                    <a:pt x="379595" y="97799"/>
                  </a:lnTo>
                  <a:lnTo>
                    <a:pt x="392961" y="88485"/>
                  </a:lnTo>
                  <a:lnTo>
                    <a:pt x="406325" y="79594"/>
                  </a:lnTo>
                  <a:lnTo>
                    <a:pt x="419504" y="70845"/>
                  </a:lnTo>
                  <a:lnTo>
                    <a:pt x="432684" y="62235"/>
                  </a:lnTo>
                  <a:lnTo>
                    <a:pt x="445863" y="54050"/>
                  </a:lnTo>
                  <a:lnTo>
                    <a:pt x="459226" y="46289"/>
                  </a:lnTo>
                  <a:lnTo>
                    <a:pt x="472222" y="38668"/>
                  </a:lnTo>
                  <a:lnTo>
                    <a:pt x="485215" y="31471"/>
                  </a:lnTo>
                  <a:lnTo>
                    <a:pt x="498394" y="24697"/>
                  </a:lnTo>
                  <a:lnTo>
                    <a:pt x="511387" y="18064"/>
                  </a:lnTo>
                  <a:lnTo>
                    <a:pt x="524380" y="11713"/>
                  </a:lnTo>
                  <a:lnTo>
                    <a:pt x="537003" y="5645"/>
                  </a:lnTo>
                  <a:lnTo>
                    <a:pt x="549996" y="0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t" bIns="91400" lIns="182875" spcFirstLastPara="1" rIns="18287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1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Invest in the Development of Residential Estate at the Athi River EPZ </a:t>
            </a:r>
            <a:endParaRPr/>
          </a:p>
        </p:txBody>
      </p:sp>
      <p:sp>
        <p:nvSpPr>
          <p:cNvPr id="1138" name="Google Shape;1138;p11"/>
          <p:cNvSpPr txBox="1"/>
          <p:nvPr/>
        </p:nvSpPr>
        <p:spPr>
          <a:xfrm>
            <a:off x="11970400" y="3682866"/>
            <a:ext cx="9497700" cy="50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Development of Athi River housing estate complex. 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EPZ Programme has employed 66,053 people countrywide and out of which 23,558 people were employed at Athi River EPZ  By 2022, the number of employees increased to 25,000 people.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Studio Apartments: 746 units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74700" lvl="0" marL="1219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2-Bedroom Apartments: 2,328 units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3-Bedroom Apartments: 6,934 units.  </a:t>
            </a:r>
            <a:endParaRPr b="1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9" name="Google Shape;1139;p11"/>
          <p:cNvGrpSpPr/>
          <p:nvPr/>
        </p:nvGrpSpPr>
        <p:grpSpPr>
          <a:xfrm>
            <a:off x="10549252" y="4004632"/>
            <a:ext cx="1164803" cy="1374632"/>
            <a:chOff x="1230625" y="2035900"/>
            <a:chExt cx="436812" cy="515500"/>
          </a:xfrm>
        </p:grpSpPr>
        <p:sp>
          <p:nvSpPr>
            <p:cNvPr id="1140" name="Google Shape;1140;p11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1" name="Google Shape;1141;p11"/>
            <p:cNvSpPr txBox="1"/>
            <p:nvPr/>
          </p:nvSpPr>
          <p:spPr>
            <a:xfrm>
              <a:off x="1230625" y="2175200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30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34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i="0" sz="3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42" name="Google Shape;1142;p11"/>
          <p:cNvCxnSpPr/>
          <p:nvPr/>
        </p:nvCxnSpPr>
        <p:spPr>
          <a:xfrm rot="10800000">
            <a:off x="10497934" y="651148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3" name="Google Shape;1143;p11"/>
          <p:cNvCxnSpPr/>
          <p:nvPr/>
        </p:nvCxnSpPr>
        <p:spPr>
          <a:xfrm rot="10800000">
            <a:off x="10497934" y="3682866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44" name="Google Shape;1144;p11"/>
          <p:cNvGrpSpPr/>
          <p:nvPr/>
        </p:nvGrpSpPr>
        <p:grpSpPr>
          <a:xfrm>
            <a:off x="2440667" y="4587244"/>
            <a:ext cx="5286171" cy="6678643"/>
            <a:chOff x="408950" y="1199450"/>
            <a:chExt cx="2991608" cy="3779651"/>
          </a:xfrm>
        </p:grpSpPr>
        <p:pic>
          <p:nvPicPr>
            <p:cNvPr id="1145" name="Google Shape;114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8950" y="1199450"/>
              <a:ext cx="2991608" cy="3779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" name="Google Shape;1146;p11"/>
            <p:cNvSpPr/>
            <p:nvPr/>
          </p:nvSpPr>
          <p:spPr>
            <a:xfrm>
              <a:off x="1371640" y="3552857"/>
              <a:ext cx="400200" cy="400200"/>
            </a:xfrm>
            <a:prstGeom prst="ellipse">
              <a:avLst/>
            </a:prstGeom>
            <a:solidFill>
              <a:srgbClr val="00A54F">
                <a:alpha val="20392"/>
              </a:srgbClr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7" name="Google Shape;114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9890" y="3517078"/>
              <a:ext cx="223700" cy="2663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8" name="Google Shape;1148;p11"/>
          <p:cNvGrpSpPr/>
          <p:nvPr/>
        </p:nvGrpSpPr>
        <p:grpSpPr>
          <a:xfrm>
            <a:off x="10549101" y="6857870"/>
            <a:ext cx="1164771" cy="1164771"/>
            <a:chOff x="3956012" y="2049700"/>
            <a:chExt cx="436800" cy="436800"/>
          </a:xfrm>
        </p:grpSpPr>
        <p:sp>
          <p:nvSpPr>
            <p:cNvPr id="1149" name="Google Shape;1149;p11"/>
            <p:cNvSpPr/>
            <p:nvPr/>
          </p:nvSpPr>
          <p:spPr>
            <a:xfrm>
              <a:off x="3956012" y="20497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0" name="Google Shape;1150;p11"/>
            <p:cNvPicPr preferRelativeResize="0"/>
            <p:nvPr/>
          </p:nvPicPr>
          <p:blipFill rotWithShape="1">
            <a:blip r:embed="rId5">
              <a:alphaModFix amt="71000"/>
            </a:blip>
            <a:srcRect b="0" l="0" r="0" t="0"/>
            <a:stretch/>
          </p:blipFill>
          <p:spPr>
            <a:xfrm>
              <a:off x="4069775" y="2168325"/>
              <a:ext cx="223700" cy="223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51" name="Google Shape;1151;p11"/>
          <p:cNvGraphicFramePr/>
          <p:nvPr/>
        </p:nvGraphicFramePr>
        <p:xfrm>
          <a:off x="10549334" y="8735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{639FA9D4-B94F-49BC-BCE9-509BB8EEDC4B}</a:tableStyleId>
              </a:tblPr>
              <a:tblGrid>
                <a:gridCol w="3048000"/>
                <a:gridCol w="8192000"/>
              </a:tblGrid>
              <a:tr h="56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Site Location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Proximity to the Kenya’s Capital City Nairobi (32 kms)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Ready market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proposed development falls within the Nairobi Metropolitan Region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Utilities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upplemented by a power substation</a:t>
                      </a:r>
                      <a:r>
                        <a:rPr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also well served by a water pipeline and a sewer system within the vicinity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Soil and Drainage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inimal excavation for the substructures of buildings on the proposed site.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Accessibility</a:t>
                      </a:r>
                      <a:endParaRPr b="1"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34"/>
                        </a:buClr>
                        <a:buSzPts val="4000"/>
                        <a:buFont typeface="Arial"/>
                        <a:buNone/>
                      </a:pPr>
                      <a:r>
                        <a:rPr i="0"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Accessibility is by road, an express highway and rail</a:t>
                      </a:r>
                      <a:r>
                        <a:rPr lang="en-US" sz="22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50" marB="121950" marR="243875" marL="24387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2" name="Google Shape;1152;p11"/>
          <p:cNvSpPr txBox="1"/>
          <p:nvPr/>
        </p:nvSpPr>
        <p:spPr>
          <a:xfrm>
            <a:off x="831200" y="1756934"/>
            <a:ext cx="221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Estimated Investment Cost: US$ 22 Million </a:t>
            </a:r>
            <a:endParaRPr b="0" i="0" sz="7500" u="none" cap="none" strike="noStrike">
              <a:solidFill>
                <a:srgbClr val="B02C2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1cbccfe6ba_0_2109"/>
          <p:cNvSpPr txBox="1"/>
          <p:nvPr/>
        </p:nvSpPr>
        <p:spPr>
          <a:xfrm>
            <a:off x="1928075" y="3588900"/>
            <a:ext cx="10873500" cy="5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Implementing Agency: </a:t>
            </a:r>
            <a:r>
              <a:rPr b="0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National Housing Corporation (NHC)</a:t>
            </a:r>
            <a:endParaRPr b="0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Seeking to investors to partner in development of affordable housing in 16 counties in Kenya.</a:t>
            </a:r>
            <a:endParaRPr b="0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b="0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NHC’s contribution =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US$ 240 Million</a:t>
            </a:r>
            <a:r>
              <a:rPr lang="en-US" sz="3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(design, land surveying, legal services and project management services)</a:t>
            </a:r>
            <a:endParaRPr b="0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8" name="Google Shape;1158;g21cbccfe6ba_0_2109"/>
          <p:cNvPicPr preferRelativeResize="0"/>
          <p:nvPr/>
        </p:nvPicPr>
        <p:blipFill rotWithShape="1">
          <a:blip r:embed="rId3">
            <a:alphaModFix/>
          </a:blip>
          <a:srcRect b="0" l="20111" r="28294" t="0"/>
          <a:stretch/>
        </p:blipFill>
        <p:spPr>
          <a:xfrm>
            <a:off x="13106375" y="3450350"/>
            <a:ext cx="7619999" cy="98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21cbccfe6ba_0_2109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Invest in the Development of Affordable Houses across 16 Counties</a:t>
            </a:r>
            <a:endParaRPr/>
          </a:p>
        </p:txBody>
      </p:sp>
      <p:sp>
        <p:nvSpPr>
          <p:cNvPr id="1160" name="Google Shape;1160;g21cbccfe6ba_0_2109"/>
          <p:cNvSpPr txBox="1"/>
          <p:nvPr/>
        </p:nvSpPr>
        <p:spPr>
          <a:xfrm>
            <a:off x="831200" y="1756934"/>
            <a:ext cx="221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Estimated Investment Cost: US$ </a:t>
            </a:r>
            <a:r>
              <a:rPr lang="en-US" sz="37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851 </a:t>
            </a:r>
            <a:r>
              <a:rPr b="0" i="0" lang="en-US" sz="37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Million </a:t>
            </a:r>
            <a:endParaRPr b="0" i="0" sz="7500" u="none" cap="none" strike="noStrike">
              <a:solidFill>
                <a:srgbClr val="B02C2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1cbccfe6ba_0_2078"/>
          <p:cNvSpPr txBox="1"/>
          <p:nvPr>
            <p:ph type="title"/>
          </p:nvPr>
        </p:nvSpPr>
        <p:spPr>
          <a:xfrm>
            <a:off x="831200" y="577134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Tax Incentives for Housing Developers</a:t>
            </a:r>
            <a:endParaRPr/>
          </a:p>
        </p:txBody>
      </p:sp>
      <p:graphicFrame>
        <p:nvGraphicFramePr>
          <p:cNvPr id="1166" name="Google Shape;1166;g21cbccfe6ba_0_2078"/>
          <p:cNvGraphicFramePr/>
          <p:nvPr/>
        </p:nvGraphicFramePr>
        <p:xfrm>
          <a:off x="1759925" y="2654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{44884564-BEB0-4C6E-9CC8-CBCCDD7864FD}</a:tableStyleId>
              </a:tblPr>
              <a:tblGrid>
                <a:gridCol w="4321975"/>
                <a:gridCol w="5323800"/>
                <a:gridCol w="4797325"/>
                <a:gridCol w="4797325"/>
              </a:tblGrid>
              <a:tr h="726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600">
                        <a:solidFill>
                          <a:srgbClr val="D8382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700">
                          <a:solidFill>
                            <a:srgbClr val="D8382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Description</a:t>
                      </a:r>
                      <a:endParaRPr b="0" sz="2700">
                        <a:solidFill>
                          <a:srgbClr val="D8382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700">
                          <a:solidFill>
                            <a:srgbClr val="D8382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Incentive</a:t>
                      </a:r>
                      <a:endParaRPr b="0" sz="2700">
                        <a:solidFill>
                          <a:srgbClr val="D8382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700">
                          <a:solidFill>
                            <a:srgbClr val="D8382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Impact on AHP</a:t>
                      </a:r>
                      <a:endParaRPr b="0" sz="2700">
                        <a:solidFill>
                          <a:srgbClr val="D8382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32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Value Added Tax</a:t>
                      </a:r>
                      <a:endParaRPr sz="3000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6583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VAT of 16% on construction inputs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9% reduction in  construction costs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12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9% reduction in  construction costs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314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3000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Corporate Income Tax</a:t>
                      </a:r>
                      <a:endParaRPr sz="3000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rtl="0" algn="l">
                        <a:lnSpc>
                          <a:spcPct val="1312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Currently at 30%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6583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15% for developers of &gt;100 units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6583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2400"/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4% reduction in unit price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1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Import Declaration Fee</a:t>
                      </a:r>
                      <a:endParaRPr sz="3000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0800" marR="330200" rtl="0" algn="l">
                        <a:lnSpc>
                          <a:spcPct val="96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SzPts val="2400"/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Currently at 2% (increased to 3.5%  for other imports)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IDF for goods imported for construction in AHP projects to remain at 2%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12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2400"/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Reduction in import duties resulting in reduced cost of construction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8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Railway Development Levy</a:t>
                      </a:r>
                      <a:endParaRPr sz="3000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marR="355600" rtl="0" algn="l">
                        <a:lnSpc>
                          <a:spcPct val="96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Railway Development Levy (RDL)  currently at 1.5% (increased to 2%  for other imports)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0" marR="266700" rtl="0" algn="l">
                        <a:lnSpc>
                          <a:spcPct val="892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RDL for AHP project imports  remains at 1.5%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marR="368300" rtl="0" algn="l">
                        <a:lnSpc>
                          <a:spcPct val="96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Reduction in import duties  resulting in reduced cost of  construction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0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3000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Thin Capitalization</a:t>
                      </a:r>
                      <a:endParaRPr sz="3000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127000" rtl="0" algn="l">
                        <a:lnSpc>
                          <a:spcPct val="1014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Restriction of interest expense  deduction when computing taxable  income where a foreign controlled  company has a debt to equity ratio exceeding 3:1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312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No interest restriction for companies undertaking projects under AHP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0" marR="368300" rtl="0" algn="l">
                        <a:lnSpc>
                          <a:spcPct val="96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41414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Reduction of corporation tax  liability resulting in enhanced  profit for the developer</a:t>
                      </a:r>
                      <a:endParaRPr sz="2800">
                        <a:solidFill>
                          <a:srgbClr val="41414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121950" marB="121950" marR="243850" marL="24385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21cbccfe6ba_0_2043"/>
          <p:cNvSpPr/>
          <p:nvPr/>
        </p:nvSpPr>
        <p:spPr>
          <a:xfrm flipH="1">
            <a:off x="0" y="0"/>
            <a:ext cx="12345564" cy="13716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g21cbccfe6ba_0_2043"/>
          <p:cNvSpPr/>
          <p:nvPr/>
        </p:nvSpPr>
        <p:spPr>
          <a:xfrm>
            <a:off x="12776550" y="3507300"/>
            <a:ext cx="10334100" cy="9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Located along Loita street/Koinange street, Nairobi CBD.</a:t>
            </a:r>
            <a:endParaRPr sz="28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18 storey multi-storey business cum office block.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Comprises basements and overhead parking, Banking hall on the ground floor, offices on the upper floors.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The upper floors are served by four lifts, a main staircase and a fire exit staircase.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Built up area covers 172,400 square feet.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The building has a total lettable space of 80,120.20 square feet. 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Occupancy – 82%.</a:t>
            </a:r>
            <a:endParaRPr sz="20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200"/>
              <a:buFont typeface="Roboto"/>
              <a:buAutoNum type="arabicPeriod"/>
            </a:pPr>
            <a:r>
              <a:rPr lang="en-US" sz="32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Estimated rental receipts per month – USD 77,367.</a:t>
            </a:r>
            <a:endParaRPr sz="32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34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g21cbccfe6ba_0_2043"/>
          <p:cNvSpPr txBox="1"/>
          <p:nvPr/>
        </p:nvSpPr>
        <p:spPr>
          <a:xfrm>
            <a:off x="12776550" y="1161975"/>
            <a:ext cx="1072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8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FINANCE HOUSE</a:t>
            </a:r>
            <a:endParaRPr sz="38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A picture containing text, building, road, outdoor&#10;&#10;Description automatically generated" id="1175" name="Google Shape;1175;g21cbccfe6ba_0_2043"/>
          <p:cNvPicPr preferRelativeResize="0"/>
          <p:nvPr/>
        </p:nvPicPr>
        <p:blipFill rotWithShape="1">
          <a:blip r:embed="rId3">
            <a:alphaModFix/>
          </a:blip>
          <a:srcRect b="0" l="19067" r="15048" t="0"/>
          <a:stretch/>
        </p:blipFill>
        <p:spPr>
          <a:xfrm>
            <a:off x="40" y="20"/>
            <a:ext cx="12048308" cy="1371600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1cbccfe6ba_0_2055"/>
          <p:cNvSpPr/>
          <p:nvPr/>
        </p:nvSpPr>
        <p:spPr>
          <a:xfrm flipH="1">
            <a:off x="0" y="0"/>
            <a:ext cx="12345564" cy="13716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2" name="Google Shape;1182;g21cbccfe6ba_0_2055"/>
          <p:cNvPicPr preferRelativeResize="0"/>
          <p:nvPr/>
        </p:nvPicPr>
        <p:blipFill rotWithShape="1">
          <a:blip r:embed="rId3">
            <a:alphaModFix/>
          </a:blip>
          <a:srcRect b="0" l="20719" r="20719" t="0"/>
          <a:stretch/>
        </p:blipFill>
        <p:spPr>
          <a:xfrm>
            <a:off x="40" y="20"/>
            <a:ext cx="12048308" cy="1371600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83" name="Google Shape;1183;g21cbccfe6ba_0_2055"/>
          <p:cNvSpPr/>
          <p:nvPr/>
        </p:nvSpPr>
        <p:spPr>
          <a:xfrm>
            <a:off x="12776550" y="5417500"/>
            <a:ext cx="10334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Bomas of Kenya is a tourist village in Langata, Nairobi. </a:t>
            </a:r>
            <a:endParaRPr b="1" sz="34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Project </a:t>
            </a:r>
            <a:r>
              <a:rPr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- Construction of Nairobi International Convention and Exhibition Centre (NAICEC) </a:t>
            </a:r>
            <a:endParaRPr sz="34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The proposed NAICEC and its components will occupy sixty (60) acres of land of Bomas of Kenya. </a:t>
            </a:r>
            <a:endParaRPr b="1" sz="3400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Cost </a:t>
            </a:r>
            <a:r>
              <a:rPr lang="en-US" sz="3400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- USD 218.22 million</a:t>
            </a:r>
            <a:endParaRPr b="0" i="0" sz="3400" u="none" cap="none" strike="noStrike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g21cbccfe6ba_0_2055"/>
          <p:cNvSpPr txBox="1"/>
          <p:nvPr/>
        </p:nvSpPr>
        <p:spPr>
          <a:xfrm>
            <a:off x="12776550" y="1161975"/>
            <a:ext cx="107289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8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BOMAS OF KENYA - NAIROBI INTERNATIONAL CONVENTION AND EXHIBITION CENTRE</a:t>
            </a:r>
            <a:endParaRPr sz="38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1cbccfe6ba_0_2064"/>
          <p:cNvSpPr/>
          <p:nvPr/>
        </p:nvSpPr>
        <p:spPr>
          <a:xfrm flipH="1">
            <a:off x="0" y="0"/>
            <a:ext cx="12345564" cy="13716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g21cbccfe6ba_0_2064"/>
          <p:cNvSpPr/>
          <p:nvPr/>
        </p:nvSpPr>
        <p:spPr>
          <a:xfrm>
            <a:off x="12776550" y="3507300"/>
            <a:ext cx="10334100" cy="85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-558800" lvl="0" marL="800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rabi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Located at Upper hill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558800" lvl="0" marL="8001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rabi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Plot area covers 0.20 hectares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558800" lvl="0" marL="8001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rabi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After adjustment for time, analysis yields USD 146  per sq. ft for the land.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6F35"/>
                </a:solidFill>
                <a:latin typeface="Roboto Medium"/>
                <a:ea typeface="Roboto Medium"/>
                <a:cs typeface="Roboto Medium"/>
                <a:sym typeface="Roboto Medium"/>
              </a:rPr>
              <a:t>L.R. 209/12003 </a:t>
            </a:r>
            <a:endParaRPr sz="3400">
              <a:solidFill>
                <a:srgbClr val="006F35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558800" lvl="1" marL="80010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lphaL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Located at the junction of Kenyatta Avenue/Kimathi Street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558800" lvl="1" marL="8001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lphaL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Plot area covers 0.2176 ha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558800" lvl="1" marL="8001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35"/>
              </a:buClr>
              <a:buSzPts val="3400"/>
              <a:buFont typeface="Roboto Light"/>
              <a:buAutoNum type="alphaLcPeriod"/>
            </a:pPr>
            <a:r>
              <a:rPr lang="en-US" sz="3400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Analysis USD 167.23 per sq. ft per for the land.</a:t>
            </a:r>
            <a:endParaRPr sz="3400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2" name="Google Shape;1192;g21cbccfe6ba_0_2064"/>
          <p:cNvSpPr txBox="1"/>
          <p:nvPr/>
        </p:nvSpPr>
        <p:spPr>
          <a:xfrm>
            <a:off x="12776550" y="1161975"/>
            <a:ext cx="1072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8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KCB PLAZA</a:t>
            </a:r>
            <a:endParaRPr sz="38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A picture containing text, building, road, outdoor&#10;&#10;Description automatically generated" id="1193" name="Google Shape;1193;g21cbccfe6ba_0_2064"/>
          <p:cNvPicPr preferRelativeResize="0"/>
          <p:nvPr/>
        </p:nvPicPr>
        <p:blipFill rotWithShape="1">
          <a:blip r:embed="rId3">
            <a:alphaModFix/>
          </a:blip>
          <a:srcRect b="0" l="19067" r="15048" t="0"/>
          <a:stretch/>
        </p:blipFill>
        <p:spPr>
          <a:xfrm>
            <a:off x="40" y="20"/>
            <a:ext cx="12048308" cy="1371600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sky, outdoor, apartment building, city&#10;&#10;Description automatically generated" id="1194" name="Google Shape;1194;g21cbccfe6ba_0_20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" y="25"/>
            <a:ext cx="8591666" cy="67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g21cbccfe6ba_0_2064"/>
          <p:cNvPicPr preferRelativeResize="0"/>
          <p:nvPr/>
        </p:nvPicPr>
        <p:blipFill rotWithShape="1">
          <a:blip r:embed="rId5">
            <a:alphaModFix/>
          </a:blip>
          <a:srcRect b="0" l="-2100" r="2100" t="0"/>
          <a:stretch/>
        </p:blipFill>
        <p:spPr>
          <a:xfrm>
            <a:off x="30026" y="6732750"/>
            <a:ext cx="8988875" cy="69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21cbccfe6ba_0_1922"/>
          <p:cNvSpPr/>
          <p:nvPr/>
        </p:nvSpPr>
        <p:spPr>
          <a:xfrm>
            <a:off x="12512867" y="15267"/>
            <a:ext cx="11931900" cy="13716000"/>
          </a:xfrm>
          <a:prstGeom prst="rect">
            <a:avLst/>
          </a:prstGeom>
          <a:solidFill>
            <a:srgbClr val="9E9E9E">
              <a:alpha val="15910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1201" name="Google Shape;1201;g21cbccfe6ba_0_1922"/>
          <p:cNvSpPr txBox="1"/>
          <p:nvPr/>
        </p:nvSpPr>
        <p:spPr>
          <a:xfrm>
            <a:off x="3123839" y="4132975"/>
            <a:ext cx="90486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 investor to develop affordable housing units on the 43 government lands approved for advertisement.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2" name="Google Shape;1202;g21cbccfe6ba_0_1922"/>
          <p:cNvSpPr txBox="1"/>
          <p:nvPr/>
        </p:nvSpPr>
        <p:spPr>
          <a:xfrm>
            <a:off x="3218001" y="6782871"/>
            <a:ext cx="904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 investor to purchase Finance House.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3" name="Google Shape;1203;g21cbccfe6ba_0_1922"/>
          <p:cNvSpPr txBox="1"/>
          <p:nvPr/>
        </p:nvSpPr>
        <p:spPr>
          <a:xfrm>
            <a:off x="3123839" y="8534818"/>
            <a:ext cx="90486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 investor to develop Nairobi International Convention and Exhibition Centre (NAICEC) at the Bomas of Kenya.</a:t>
            </a:r>
            <a:endParaRPr sz="3000" u="sng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g21cbccfe6ba_0_1922"/>
          <p:cNvSpPr/>
          <p:nvPr/>
        </p:nvSpPr>
        <p:spPr>
          <a:xfrm>
            <a:off x="1362038" y="4179924"/>
            <a:ext cx="1595700" cy="1603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✓</a:t>
            </a:r>
            <a:endParaRPr sz="4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05" name="Google Shape;1205;g21cbccfe6ba_0_1922"/>
          <p:cNvSpPr/>
          <p:nvPr/>
        </p:nvSpPr>
        <p:spPr>
          <a:xfrm>
            <a:off x="1362038" y="6317224"/>
            <a:ext cx="1595700" cy="1603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✓</a:t>
            </a:r>
            <a:endParaRPr sz="4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06" name="Google Shape;1206;g21cbccfe6ba_0_1922"/>
          <p:cNvSpPr/>
          <p:nvPr/>
        </p:nvSpPr>
        <p:spPr>
          <a:xfrm>
            <a:off x="1362038" y="8606923"/>
            <a:ext cx="1595700" cy="1603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✓</a:t>
            </a:r>
            <a:endParaRPr sz="4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07" name="Google Shape;1207;g21cbccfe6ba_0_192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Ask</a:t>
            </a:r>
            <a:endParaRPr/>
          </a:p>
        </p:txBody>
      </p:sp>
      <p:pic>
        <p:nvPicPr>
          <p:cNvPr id="1208" name="Google Shape;1208;g21cbccfe6ba_0_1922"/>
          <p:cNvPicPr preferRelativeResize="0"/>
          <p:nvPr/>
        </p:nvPicPr>
        <p:blipFill rotWithShape="1">
          <a:blip r:embed="rId3">
            <a:alphaModFix/>
          </a:blip>
          <a:srcRect b="19861" l="7856" r="48640" t="27855"/>
          <a:stretch/>
        </p:blipFill>
        <p:spPr>
          <a:xfrm>
            <a:off x="12512875" y="3856976"/>
            <a:ext cx="11871125" cy="71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g21cbccfe6ba_0_1281"/>
          <p:cNvGrpSpPr/>
          <p:nvPr/>
        </p:nvGrpSpPr>
        <p:grpSpPr>
          <a:xfrm>
            <a:off x="13922020" y="6130648"/>
            <a:ext cx="10461370" cy="1713560"/>
            <a:chOff x="5220888" y="1595367"/>
            <a:chExt cx="3923112" cy="642601"/>
          </a:xfrm>
        </p:grpSpPr>
        <p:sp>
          <p:nvSpPr>
            <p:cNvPr id="1214" name="Google Shape;1214;g21cbccfe6ba_0_1281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1cbccfe6ba_0_1281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16" name="Google Shape;1216;g21cbccfe6ba_0_1281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217" name="Google Shape;1217;g21cbccfe6ba_0_1281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1218" name="Google Shape;1218;g21cbccfe6ba_0_1281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1cbccfe6ba_0_1281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0" name="Google Shape;1220;g21cbccfe6ba_0_1281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221" name="Google Shape;1221;g21cbccfe6ba_0_1281"/>
          <p:cNvGrpSpPr/>
          <p:nvPr/>
        </p:nvGrpSpPr>
        <p:grpSpPr>
          <a:xfrm>
            <a:off x="13922020" y="7871114"/>
            <a:ext cx="10461370" cy="1713586"/>
            <a:chOff x="5220888" y="2250475"/>
            <a:chExt cx="3923112" cy="642611"/>
          </a:xfrm>
        </p:grpSpPr>
        <p:sp>
          <p:nvSpPr>
            <p:cNvPr id="1222" name="Google Shape;1222;g21cbccfe6ba_0_1281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21cbccfe6ba_0_1281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24" name="Google Shape;1224;g21cbccfe6ba_0_1281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225" name="Google Shape;1225;g21cbccfe6ba_0_1281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g21cbccfe6ba_0_503"/>
          <p:cNvGrpSpPr/>
          <p:nvPr/>
        </p:nvGrpSpPr>
        <p:grpSpPr>
          <a:xfrm>
            <a:off x="13922021" y="5943368"/>
            <a:ext cx="10461370" cy="1713560"/>
            <a:chOff x="5220888" y="1595367"/>
            <a:chExt cx="3923112" cy="642601"/>
          </a:xfrm>
        </p:grpSpPr>
        <p:sp>
          <p:nvSpPr>
            <p:cNvPr id="834" name="Google Shape;834;g21cbccfe6ba_0_503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1cbccfe6ba_0_503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36" name="Google Shape;836;g21cbccfe6ba_0_503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37" name="Google Shape;837;g21cbccfe6ba_0_503"/>
          <p:cNvGrpSpPr/>
          <p:nvPr/>
        </p:nvGrpSpPr>
        <p:grpSpPr>
          <a:xfrm>
            <a:off x="13922021" y="4197363"/>
            <a:ext cx="10461370" cy="1713581"/>
            <a:chOff x="5220888" y="940241"/>
            <a:chExt cx="3923112" cy="642609"/>
          </a:xfrm>
        </p:grpSpPr>
        <p:sp>
          <p:nvSpPr>
            <p:cNvPr id="838" name="Google Shape;838;g21cbccfe6ba_0_503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21cbccfe6ba_0_503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g21cbccfe6ba_0_503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41" name="Google Shape;841;g21cbccfe6ba_0_503"/>
          <p:cNvGrpSpPr/>
          <p:nvPr/>
        </p:nvGrpSpPr>
        <p:grpSpPr>
          <a:xfrm>
            <a:off x="13922021" y="7662681"/>
            <a:ext cx="10461370" cy="1713586"/>
            <a:chOff x="5220888" y="1593503"/>
            <a:chExt cx="3923112" cy="642611"/>
          </a:xfrm>
        </p:grpSpPr>
        <p:sp>
          <p:nvSpPr>
            <p:cNvPr id="842" name="Google Shape;842;g21cbccfe6ba_0_503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1cbccfe6ba_0_503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44" name="Google Shape;844;g21cbccfe6ba_0_503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45" name="Google Shape;845;g21cbccfe6ba_0_503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1cbccfe6ba_0_129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1231" name="Google Shape;1231;g21cbccfe6ba_0_1297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g21cbccfe6ba_0_1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g21cbccfe6ba_0_1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g21cbccfe6ba_0_1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g21cbccfe6ba_0_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g21cbccfe6ba_0_519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g21cbccfe6ba_0_519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g21cbccfe6ba_0_51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4" name="Google Shape;854;g21cbccfe6ba_0_519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g21cbccfe6ba_0_519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g21cbccfe6ba_0_519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g21cbccfe6ba_0_519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g21cbccfe6ba_0_519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g21cbccfe6ba_0_519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g21cbccfe6ba_0_519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1cbccfe6ba_0_519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1cbccfe6ba_0_519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1cbccfe6ba_0_519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1cbccfe6ba_0_519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5" name="Google Shape;865;g21cbccfe6ba_0_519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866" name="Google Shape;866;g21cbccfe6ba_0_519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1cbccfe6ba_0_519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21cbccfe6ba_0_519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21cbccfe6ba_0_519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g21cbccfe6ba_0_519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871" name="Google Shape;871;g21cbccfe6ba_0_519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1cbccfe6ba_0_519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1cbccfe6ba_0_519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1cbccfe6ba_0_519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1cbccfe6ba_0_519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1cbccfe6ba_0_519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1cbccfe6ba_0_519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21cbccfe6ba_0_519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21cbccfe6ba_0_519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1cbccfe6ba_0_519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1cbccfe6ba_0_519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1cbccfe6ba_0_519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1cbccfe6ba_0_519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1cbccfe6ba_0_519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1cbccfe6ba_0_519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1cbccfe6ba_0_519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21cbccfe6ba_0_519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21cbccfe6ba_0_519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21cbccfe6ba_0_519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21cbccfe6ba_0_519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21cbccfe6ba_0_519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21cbccfe6ba_0_519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g21cbccfe6ba_0_519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894" name="Google Shape;894;g21cbccfe6ba_0_519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21cbccfe6ba_0_519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21cbccfe6ba_0_519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21cbccfe6ba_0_519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21cbccfe6ba_0_519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g21cbccfe6ba_0_519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1cbccfe6ba_0_57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5" name="Google Shape;905;g21cbccfe6ba_0_572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g21cbccfe6ba_0_572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g21cbccfe6ba_0_572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g21cbccfe6ba_0_572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g21cbccfe6ba_0_572"/>
          <p:cNvSpPr/>
          <p:nvPr/>
        </p:nvSpPr>
        <p:spPr>
          <a:xfrm rot="-3280680">
            <a:off x="3979037" y="582499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g21cbccfe6ba_0_572"/>
          <p:cNvGrpSpPr/>
          <p:nvPr/>
        </p:nvGrpSpPr>
        <p:grpSpPr>
          <a:xfrm>
            <a:off x="4596197" y="4969578"/>
            <a:ext cx="6546468" cy="7298583"/>
            <a:chOff x="4184863" y="1520199"/>
            <a:chExt cx="2958454" cy="3298347"/>
          </a:xfrm>
        </p:grpSpPr>
        <p:sp>
          <p:nvSpPr>
            <p:cNvPr id="911" name="Google Shape;911;g21cbccfe6ba_0_572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21cbccfe6ba_0_572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21cbccfe6ba_0_572"/>
            <p:cNvSpPr txBox="1"/>
            <p:nvPr/>
          </p:nvSpPr>
          <p:spPr>
            <a:xfrm rot="1307">
              <a:off x="4478386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4" name="Google Shape;914;g21cbccfe6ba_0_572"/>
          <p:cNvGrpSpPr/>
          <p:nvPr/>
        </p:nvGrpSpPr>
        <p:grpSpPr>
          <a:xfrm>
            <a:off x="1659524" y="1447837"/>
            <a:ext cx="7288026" cy="7131668"/>
            <a:chOff x="2857731" y="-71332"/>
            <a:chExt cx="3293577" cy="3222916"/>
          </a:xfrm>
        </p:grpSpPr>
        <p:sp>
          <p:nvSpPr>
            <p:cNvPr id="915" name="Google Shape;915;g21cbccfe6ba_0_572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1cbccfe6ba_0_572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1cbccfe6ba_0_572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8" name="Google Shape;918;g21cbccfe6ba_0_572"/>
          <p:cNvGrpSpPr/>
          <p:nvPr/>
        </p:nvGrpSpPr>
        <p:grpSpPr>
          <a:xfrm>
            <a:off x="-327229" y="5333521"/>
            <a:ext cx="7577586" cy="6908977"/>
            <a:chOff x="1959887" y="1684671"/>
            <a:chExt cx="3424433" cy="3122278"/>
          </a:xfrm>
        </p:grpSpPr>
        <p:sp>
          <p:nvSpPr>
            <p:cNvPr id="919" name="Google Shape;919;g21cbccfe6ba_0_572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1cbccfe6ba_0_572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1cbccfe6ba_0_572"/>
            <p:cNvSpPr txBox="1"/>
            <p:nvPr/>
          </p:nvSpPr>
          <p:spPr>
            <a:xfrm flipH="1" rot="121605">
              <a:off x="3085358" y="3179330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2" name="Google Shape;922;g21cbccfe6ba_0_572"/>
          <p:cNvGrpSpPr/>
          <p:nvPr/>
        </p:nvGrpSpPr>
        <p:grpSpPr>
          <a:xfrm>
            <a:off x="10817118" y="3493798"/>
            <a:ext cx="1164803" cy="1222232"/>
            <a:chOff x="1230625" y="2035900"/>
            <a:chExt cx="436812" cy="458349"/>
          </a:xfrm>
        </p:grpSpPr>
        <p:sp>
          <p:nvSpPr>
            <p:cNvPr id="923" name="Google Shape;923;g21cbccfe6ba_0_572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21cbccfe6ba_0_572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5" name="Google Shape;925;g21cbccfe6ba_0_572"/>
          <p:cNvGrpSpPr/>
          <p:nvPr/>
        </p:nvGrpSpPr>
        <p:grpSpPr>
          <a:xfrm>
            <a:off x="10817118" y="6018131"/>
            <a:ext cx="1164803" cy="1222232"/>
            <a:chOff x="1230625" y="2035900"/>
            <a:chExt cx="436812" cy="458349"/>
          </a:xfrm>
        </p:grpSpPr>
        <p:sp>
          <p:nvSpPr>
            <p:cNvPr id="926" name="Google Shape;926;g21cbccfe6ba_0_572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21cbccfe6ba_0_572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8" name="Google Shape;928;g21cbccfe6ba_0_572"/>
          <p:cNvGrpSpPr/>
          <p:nvPr/>
        </p:nvGrpSpPr>
        <p:grpSpPr>
          <a:xfrm>
            <a:off x="10817118" y="8298998"/>
            <a:ext cx="1164803" cy="1222232"/>
            <a:chOff x="1230625" y="2035900"/>
            <a:chExt cx="436812" cy="458349"/>
          </a:xfrm>
        </p:grpSpPr>
        <p:sp>
          <p:nvSpPr>
            <p:cNvPr id="929" name="Google Shape;929;g21cbccfe6ba_0_572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21cbccfe6ba_0_572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931" name="Google Shape;931;g21cbccfe6ba_0_572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2" name="Google Shape;932;g21cbccfe6ba_0_572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3" name="Google Shape;933;g21cbccfe6ba_0_572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4" name="Google Shape;934;g21cbccfe6ba_0_572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935" name="Google Shape;935;g21cbccfe6ba_0_572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21cbccfe6ba_0_572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21cbccfe6ba_0_572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21cbccfe6ba_0_572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21cbccfe6ba_0_572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1cbccfe6ba_0_572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g21cbccfe6ba_0_572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942" name="Google Shape;942;g21cbccfe6ba_0_572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1cbccfe6ba_0_572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1cbccfe6ba_0_572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1cbccfe6ba_0_572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1cbccfe6ba_0_572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1cbccfe6ba_0_572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1cbccfe6ba_0_572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1cbccfe6ba_0_572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1cbccfe6ba_0_62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55" name="Google Shape;955;g21cbccfe6ba_0_621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g21cbccfe6ba_0_621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g21cbccfe6ba_0_621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g21cbccfe6ba_0_621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g21cbccfe6ba_0_621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g21cbccfe6ba_0_621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1" name="Google Shape;961;g21cbccfe6ba_0_6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g21cbccfe6ba_0_6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21cbccfe6ba_0_6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g21cbccfe6ba_0_621"/>
          <p:cNvPicPr preferRelativeResize="0"/>
          <p:nvPr/>
        </p:nvPicPr>
        <p:blipFill rotWithShape="1">
          <a:blip r:embed="rId7">
            <a:alphaModFix/>
          </a:blip>
          <a:srcRect b="5444" l="20015" r="14250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g21cbccfe6ba_0_621"/>
          <p:cNvPicPr preferRelativeResize="0"/>
          <p:nvPr/>
        </p:nvPicPr>
        <p:blipFill rotWithShape="1">
          <a:blip r:embed="rId8">
            <a:alphaModFix/>
          </a:blip>
          <a:srcRect b="5390" l="2450" r="59901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6" name="Google Shape;966;g21cbccfe6ba_0_621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967" name="Google Shape;967;g21cbccfe6ba_0_621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21cbccfe6ba_0_621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g21cbccfe6ba_0_621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970" name="Google Shape;970;g21cbccfe6ba_0_621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21cbccfe6ba_0_621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g21cbccfe6ba_0_621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g21cbccfe6ba_0_621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1cbccfe6ba_0_644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9" name="Google Shape;979;g21cbccfe6ba_0_644"/>
          <p:cNvSpPr/>
          <p:nvPr/>
        </p:nvSpPr>
        <p:spPr>
          <a:xfrm>
            <a:off x="6173025" y="3087400"/>
            <a:ext cx="15250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lang="en-US" sz="30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0" name="Google Shape;980;g21cbccfe6ba_0_644"/>
          <p:cNvSpPr/>
          <p:nvPr/>
        </p:nvSpPr>
        <p:spPr>
          <a:xfrm>
            <a:off x="6256325" y="5807125"/>
            <a:ext cx="152508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lang="en-US" sz="30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1" name="Google Shape;981;g21cbccfe6ba_0_644"/>
          <p:cNvSpPr/>
          <p:nvPr/>
        </p:nvSpPr>
        <p:spPr>
          <a:xfrm>
            <a:off x="6173025" y="8387325"/>
            <a:ext cx="15250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lang="en-US" sz="30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2" name="Google Shape;982;g21cbccfe6ba_0_644"/>
          <p:cNvSpPr/>
          <p:nvPr/>
        </p:nvSpPr>
        <p:spPr>
          <a:xfrm>
            <a:off x="6256325" y="10885775"/>
            <a:ext cx="154491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lang="en-US" sz="30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sz="30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83" name="Google Shape;983;g21cbccfe6ba_0_644"/>
          <p:cNvCxnSpPr/>
          <p:nvPr/>
        </p:nvCxnSpPr>
        <p:spPr>
          <a:xfrm rot="10800000">
            <a:off x="7833370" y="54621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g21cbccfe6ba_0_644"/>
          <p:cNvCxnSpPr/>
          <p:nvPr/>
        </p:nvCxnSpPr>
        <p:spPr>
          <a:xfrm rot="10800000">
            <a:off x="7833370" y="103563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5" name="Google Shape;985;g21cbccfe6ba_0_644"/>
          <p:cNvCxnSpPr/>
          <p:nvPr/>
        </p:nvCxnSpPr>
        <p:spPr>
          <a:xfrm rot="10800000">
            <a:off x="7833370" y="79842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86" name="Google Shape;986;g21cbccfe6ba_0_644"/>
          <p:cNvGrpSpPr/>
          <p:nvPr/>
        </p:nvGrpSpPr>
        <p:grpSpPr>
          <a:xfrm>
            <a:off x="1842609" y="6264325"/>
            <a:ext cx="3942491" cy="1832700"/>
            <a:chOff x="19596909" y="509575"/>
            <a:chExt cx="3942491" cy="1832700"/>
          </a:xfrm>
        </p:grpSpPr>
        <p:pic>
          <p:nvPicPr>
            <p:cNvPr descr="Kenya flag on button Royalty Free Vector Image" id="987" name="Google Shape;987;g21cbccfe6ba_0_644"/>
            <p:cNvPicPr preferRelativeResize="0"/>
            <p:nvPr/>
          </p:nvPicPr>
          <p:blipFill rotWithShape="1">
            <a:blip r:embed="rId3">
              <a:alphaModFix/>
            </a:blip>
            <a:srcRect b="22016" l="15743" r="15267" t="15042"/>
            <a:stretch/>
          </p:blipFill>
          <p:spPr>
            <a:xfrm>
              <a:off x="19596909" y="523067"/>
              <a:ext cx="1832700" cy="1805700"/>
            </a:xfrm>
            <a:prstGeom prst="ellipse">
              <a:avLst/>
            </a:prstGeom>
            <a:noFill/>
            <a:ln cap="rnd" cmpd="sng" w="95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38100" endA="0" endPos="30000" fadeDir="5400012" kx="0" rotWithShape="0" algn="bl" stPos="0" sy="-100000" ky="0"/>
            </a:effectLst>
          </p:spPr>
        </p:pic>
        <p:pic>
          <p:nvPicPr>
            <p:cNvPr id="988" name="Google Shape;988;g21cbccfe6ba_0_6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06700" y="509575"/>
              <a:ext cx="1832700" cy="1832700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38100" endA="0" endPos="30000" fadeDir="5400012" kx="0" rotWithShape="0" algn="bl" stA="51000" stPos="0" sy="-100000" ky="0"/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g21cbccfe6ba_0_658"/>
          <p:cNvGrpSpPr/>
          <p:nvPr/>
        </p:nvGrpSpPr>
        <p:grpSpPr>
          <a:xfrm>
            <a:off x="13922020" y="7887347"/>
            <a:ext cx="10461370" cy="1713560"/>
            <a:chOff x="5220888" y="1595367"/>
            <a:chExt cx="3923112" cy="642601"/>
          </a:xfrm>
        </p:grpSpPr>
        <p:sp>
          <p:nvSpPr>
            <p:cNvPr id="994" name="Google Shape;994;g21cbccfe6ba_0_658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21cbccfe6ba_0_658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96" name="Google Shape;996;g21cbccfe6ba_0_658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97" name="Google Shape;997;g21cbccfe6ba_0_658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998" name="Google Shape;998;g21cbccfe6ba_0_658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21cbccfe6ba_0_658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0" name="Google Shape;1000;g21cbccfe6ba_0_658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01" name="Google Shape;1001;g21cbccfe6ba_0_658"/>
          <p:cNvGrpSpPr/>
          <p:nvPr/>
        </p:nvGrpSpPr>
        <p:grpSpPr>
          <a:xfrm>
            <a:off x="13922017" y="6145194"/>
            <a:ext cx="10461370" cy="1713586"/>
            <a:chOff x="5220888" y="2250475"/>
            <a:chExt cx="3923112" cy="642611"/>
          </a:xfrm>
        </p:grpSpPr>
        <p:sp>
          <p:nvSpPr>
            <p:cNvPr id="1002" name="Google Shape;1002;g21cbccfe6ba_0_658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1cbccfe6ba_0_658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04" name="Google Shape;1004;g21cbccfe6ba_0_658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05" name="Google Shape;1005;g21cbccfe6ba_0_658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"/>
          <p:cNvSpPr/>
          <p:nvPr/>
        </p:nvSpPr>
        <p:spPr>
          <a:xfrm>
            <a:off x="1682675" y="2603675"/>
            <a:ext cx="127224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Kenya’s Real Estate Industry is growing at an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average rate of 6.7% per annum</a:t>
            </a: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 with current population size of 56.2 Million (2022). Annual population growth rate is 2.3% with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Urban population size of 14.7 </a:t>
            </a:r>
            <a:r>
              <a:rPr b="1" lang="en-US" sz="3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illion</a:t>
            </a: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i="0" sz="32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1" name="Google Shape;1011;p7"/>
          <p:cNvSpPr txBox="1"/>
          <p:nvPr/>
        </p:nvSpPr>
        <p:spPr>
          <a:xfrm>
            <a:off x="1730775" y="5028950"/>
            <a:ext cx="126744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The current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housing deficit stands at 2 million houses</a:t>
            </a: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 which continues to rise due to fundamental constraints on both the demand and supply side and is exacerbated by an urbanization rate of 4.2%, equivalent to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0.5 million new city dwellers every year.</a:t>
            </a:r>
            <a:endParaRPr b="1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7"/>
          <p:cNvSpPr/>
          <p:nvPr/>
        </p:nvSpPr>
        <p:spPr>
          <a:xfrm>
            <a:off x="1682675" y="7850925"/>
            <a:ext cx="129729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Currently, almost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61% of urban households live in informal settlements</a:t>
            </a: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 and the number is constantly rising due to the rising urbanization.</a:t>
            </a:r>
            <a:endParaRPr i="0" sz="32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3" name="Google Shape;1013;p7"/>
          <p:cNvSpPr/>
          <p:nvPr/>
        </p:nvSpPr>
        <p:spPr>
          <a:xfrm>
            <a:off x="1682675" y="9849850"/>
            <a:ext cx="12722400" cy="1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These informal settlements are characterized by poor or non-existent infrastructure and dilapidated structures that are unfit for human dwelling.</a:t>
            </a:r>
            <a:endParaRPr i="0" sz="32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14" name="Google Shape;1014;p7"/>
          <p:cNvPicPr preferRelativeResize="0"/>
          <p:nvPr/>
        </p:nvPicPr>
        <p:blipFill rotWithShape="1">
          <a:blip r:embed="rId3">
            <a:alphaModFix/>
          </a:blip>
          <a:srcRect b="0" l="33765" r="33765" t="0"/>
          <a:stretch/>
        </p:blipFill>
        <p:spPr>
          <a:xfrm>
            <a:off x="15478139" y="0"/>
            <a:ext cx="8905862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</a:rPr>
              <a:t>Kenya’s Housing Market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8"/>
          <p:cNvSpPr txBox="1"/>
          <p:nvPr/>
        </p:nvSpPr>
        <p:spPr>
          <a:xfrm>
            <a:off x="1441225" y="2934300"/>
            <a:ext cx="11679900" cy="9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With this level of growth, Kenya requires approximately 200,000 new housing units annually to meet demand, yet only 50,000 homes are built, leaving the </a:t>
            </a: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housing deficit growing by 150,000 units per year</a:t>
            </a: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i="0" sz="32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 strategic approach to both the demand and the supply side of the housing sector has been implemented which include;</a:t>
            </a:r>
            <a:endParaRPr i="0" sz="32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863600" lvl="1" marL="1981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Roboto"/>
              <a:buChar char="✔"/>
            </a:pP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Developing Innovative housing solutions</a:t>
            </a:r>
            <a:endParaRPr b="1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863600" lvl="1" marL="1981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Roboto"/>
              <a:buChar char="✔"/>
            </a:pP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Enhancing value Efficiency</a:t>
            </a:r>
            <a:endParaRPr b="1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863600" lvl="1" marL="1981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Roboto"/>
              <a:buChar char="✔"/>
            </a:pP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Creating Accessible financing solution</a:t>
            </a:r>
            <a:endParaRPr b="1" sz="3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863600" lvl="1" marL="1981200" marR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3200"/>
              <a:buFont typeface="Roboto"/>
              <a:buChar char="✔"/>
            </a:pPr>
            <a:r>
              <a:rPr b="1" i="0" lang="en-US" sz="3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Establishing institutional partnership</a:t>
            </a:r>
            <a:endParaRPr b="1" i="0" sz="3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8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</a:rPr>
              <a:t>The Demand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022" name="Google Shape;1022;p8"/>
          <p:cNvPicPr preferRelativeResize="0"/>
          <p:nvPr/>
        </p:nvPicPr>
        <p:blipFill rotWithShape="1">
          <a:blip r:embed="rId3">
            <a:alphaModFix/>
          </a:blip>
          <a:srcRect b="0" l="23090" r="31740" t="0"/>
          <a:stretch/>
        </p:blipFill>
        <p:spPr>
          <a:xfrm>
            <a:off x="13371628" y="0"/>
            <a:ext cx="1101237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2021-08-18T08:07:40Z</dcterms:created>
  <dc:creator>Jkaria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0x010100BB9A17DDA2310A44A9A5D030524F77B1</vt:lpwstr>
  </property>
</Properties>
</file>